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56" r:id="rId2"/>
    <p:sldId id="305" r:id="rId3"/>
    <p:sldId id="286" r:id="rId4"/>
    <p:sldId id="287" r:id="rId5"/>
    <p:sldId id="274" r:id="rId6"/>
    <p:sldId id="257" r:id="rId7"/>
    <p:sldId id="292" r:id="rId8"/>
    <p:sldId id="293" r:id="rId9"/>
    <p:sldId id="297" r:id="rId10"/>
    <p:sldId id="277" r:id="rId11"/>
    <p:sldId id="288" r:id="rId12"/>
    <p:sldId id="289" r:id="rId13"/>
    <p:sldId id="306" r:id="rId14"/>
    <p:sldId id="269" r:id="rId15"/>
    <p:sldId id="301" r:id="rId16"/>
    <p:sldId id="273" r:id="rId17"/>
    <p:sldId id="281" r:id="rId18"/>
    <p:sldId id="302" r:id="rId19"/>
    <p:sldId id="282" r:id="rId20"/>
    <p:sldId id="303" r:id="rId21"/>
    <p:sldId id="270" r:id="rId22"/>
    <p:sldId id="284" r:id="rId23"/>
    <p:sldId id="271" r:id="rId24"/>
    <p:sldId id="304" r:id="rId25"/>
    <p:sldId id="280" r:id="rId26"/>
    <p:sldId id="272"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7" autoAdjust="0"/>
    <p:restoredTop sz="92980" autoAdjust="0"/>
  </p:normalViewPr>
  <p:slideViewPr>
    <p:cSldViewPr snapToGrid="0">
      <p:cViewPr varScale="1">
        <p:scale>
          <a:sx n="80" d="100"/>
          <a:sy n="80" d="100"/>
        </p:scale>
        <p:origin x="882" y="7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1C66374-C35F-4306-82C6-F365CDFB2E3E}" type="datetimeFigureOut">
              <a:rPr lang="en-US" smtClean="0"/>
              <a:t>07/17/15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4E17094-E809-4466-84BC-D839B4B5EA7A}" type="slidenum">
              <a:rPr lang="en-US" smtClean="0"/>
              <a:t>‹#›</a:t>
            </a:fld>
            <a:endParaRPr lang="en-US"/>
          </a:p>
        </p:txBody>
      </p:sp>
    </p:spTree>
    <p:extLst>
      <p:ext uri="{BB962C8B-B14F-4D97-AF65-F5344CB8AC3E}">
        <p14:creationId xmlns:p14="http://schemas.microsoft.com/office/powerpoint/2010/main" val="851794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a:t>
            </a:r>
            <a:r>
              <a:rPr lang="en-US" baseline="0" dirty="0" smtClean="0"/>
              <a:t> for the introduction. I’ll be talking about [title]. This is joint work with Jaime </a:t>
            </a:r>
            <a:r>
              <a:rPr lang="en-US" baseline="0" dirty="0" err="1" smtClean="0"/>
              <a:t>Fisac</a:t>
            </a:r>
            <a:r>
              <a:rPr lang="en-US" baseline="0" dirty="0" smtClean="0"/>
              <a:t>, Shankar </a:t>
            </a:r>
            <a:r>
              <a:rPr lang="en-US" baseline="0" dirty="0" err="1" smtClean="0"/>
              <a:t>Sastry</a:t>
            </a:r>
            <a:r>
              <a:rPr lang="en-US" baseline="0" dirty="0" smtClean="0"/>
              <a:t>, and Claire Tomlin</a:t>
            </a:r>
            <a:endParaRPr lang="en-US" dirty="0"/>
          </a:p>
        </p:txBody>
      </p:sp>
      <p:sp>
        <p:nvSpPr>
          <p:cNvPr id="4" name="Slide Number Placeholder 3"/>
          <p:cNvSpPr>
            <a:spLocks noGrp="1"/>
          </p:cNvSpPr>
          <p:nvPr>
            <p:ph type="sldNum" sz="quarter" idx="10"/>
          </p:nvPr>
        </p:nvSpPr>
        <p:spPr/>
        <p:txBody>
          <a:bodyPr/>
          <a:lstStyle/>
          <a:p>
            <a:fld id="{B4E17094-E809-4466-84BC-D839B4B5EA7A}" type="slidenum">
              <a:rPr lang="en-US" smtClean="0"/>
              <a:t>1</a:t>
            </a:fld>
            <a:endParaRPr lang="en-US"/>
          </a:p>
        </p:txBody>
      </p:sp>
    </p:spTree>
    <p:extLst>
      <p:ext uri="{BB962C8B-B14F-4D97-AF65-F5344CB8AC3E}">
        <p14:creationId xmlns:p14="http://schemas.microsoft.com/office/powerpoint/2010/main" val="8225329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Starting from the inside minimum, the first part is a standard HJ PDE derived from dynamic programming. The second part keeps a history of whether a trajectory has ever been in the target set. In the outside maximum, the second part keeps a history of whether a trajectory has ever violated the </a:t>
            </a:r>
            <a:r>
              <a:rPr lang="en-US" baseline="0" dirty="0" err="1" smtClean="0"/>
              <a:t>consrtaints</a:t>
            </a:r>
            <a:r>
              <a:rPr lang="en-US" baseline="0" dirty="0" smtClean="0"/>
              <a:t>.</a:t>
            </a:r>
          </a:p>
          <a:p>
            <a:endParaRPr lang="en-US" baseline="0" dirty="0" smtClean="0"/>
          </a:p>
          <a:p>
            <a:r>
              <a:rPr lang="en-US" baseline="0" dirty="0" smtClean="0"/>
              <a:t>We solve this </a:t>
            </a:r>
            <a:r>
              <a:rPr lang="en-US" baseline="0" dirty="0" err="1" smtClean="0"/>
              <a:t>variational</a:t>
            </a:r>
            <a:r>
              <a:rPr lang="en-US" baseline="0" dirty="0" smtClean="0"/>
              <a:t> inequality backwards in time, starting from time 0 to time –T, and the solution big Phi(</a:t>
            </a:r>
            <a:r>
              <a:rPr lang="en-US" baseline="0" dirty="0" err="1" smtClean="0"/>
              <a:t>x,t</a:t>
            </a:r>
            <a:r>
              <a:rPr lang="en-US" baseline="0" dirty="0" smtClean="0"/>
              <a:t>) gives an implicit surface function that represents the reachable set.</a:t>
            </a:r>
          </a:p>
          <a:p>
            <a:endParaRPr lang="en-US" baseline="0" dirty="0" smtClean="0"/>
          </a:p>
          <a:p>
            <a:r>
              <a:rPr lang="en-US" baseline="0" dirty="0" smtClean="0"/>
              <a:t>Note that with this </a:t>
            </a:r>
            <a:r>
              <a:rPr lang="en-US" baseline="0" dirty="0" err="1" smtClean="0"/>
              <a:t>variational</a:t>
            </a:r>
            <a:r>
              <a:rPr lang="en-US" baseline="0" dirty="0" smtClean="0"/>
              <a:t> inequality, we are able to solve a problem involving time-varying sets without having to augment the state space with time. This is a great improvement in terms of computation complexity compared to previous methods.</a:t>
            </a:r>
          </a:p>
        </p:txBody>
      </p:sp>
      <p:sp>
        <p:nvSpPr>
          <p:cNvPr id="4" name="Slide Number Placeholder 3"/>
          <p:cNvSpPr>
            <a:spLocks noGrp="1"/>
          </p:cNvSpPr>
          <p:nvPr>
            <p:ph type="sldNum" sz="quarter" idx="10"/>
          </p:nvPr>
        </p:nvSpPr>
        <p:spPr/>
        <p:txBody>
          <a:bodyPr/>
          <a:lstStyle/>
          <a:p>
            <a:fld id="{B4E17094-E809-4466-84BC-D839B4B5EA7A}" type="slidenum">
              <a:rPr lang="en-US" smtClean="0"/>
              <a:t>10</a:t>
            </a:fld>
            <a:endParaRPr lang="en-US"/>
          </a:p>
        </p:txBody>
      </p:sp>
    </p:spTree>
    <p:extLst>
      <p:ext uri="{BB962C8B-B14F-4D97-AF65-F5344CB8AC3E}">
        <p14:creationId xmlns:p14="http://schemas.microsoft.com/office/powerpoint/2010/main" val="3055516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solve the </a:t>
            </a:r>
            <a:r>
              <a:rPr lang="en-US" baseline="0" dirty="0" err="1" smtClean="0"/>
              <a:t>variational</a:t>
            </a:r>
            <a:r>
              <a:rPr lang="en-US" baseline="0" dirty="0" smtClean="0"/>
              <a:t> inequality, we use standard finite difference schemes to approximate the spatial and temporal derivatives, and the Lax </a:t>
            </a:r>
            <a:r>
              <a:rPr lang="en-US" baseline="0" dirty="0" err="1" smtClean="0"/>
              <a:t>Friedrichs</a:t>
            </a:r>
            <a:r>
              <a:rPr lang="en-US" baseline="0" dirty="0" smtClean="0"/>
              <a:t> numerical Hamiltonian. All of these are already implemented in the Level Set Toolbox</a:t>
            </a:r>
            <a:endParaRPr lang="en-US" dirty="0"/>
          </a:p>
        </p:txBody>
      </p:sp>
      <p:sp>
        <p:nvSpPr>
          <p:cNvPr id="4" name="Slide Number Placeholder 3"/>
          <p:cNvSpPr>
            <a:spLocks noGrp="1"/>
          </p:cNvSpPr>
          <p:nvPr>
            <p:ph type="sldNum" sz="quarter" idx="10"/>
          </p:nvPr>
        </p:nvSpPr>
        <p:spPr/>
        <p:txBody>
          <a:bodyPr/>
          <a:lstStyle/>
          <a:p>
            <a:fld id="{B4E17094-E809-4466-84BC-D839B4B5EA7A}" type="slidenum">
              <a:rPr lang="en-US" smtClean="0"/>
              <a:t>11</a:t>
            </a:fld>
            <a:endParaRPr lang="en-US"/>
          </a:p>
        </p:txBody>
      </p:sp>
    </p:spTree>
    <p:extLst>
      <p:ext uri="{BB962C8B-B14F-4D97-AF65-F5344CB8AC3E}">
        <p14:creationId xmlns:p14="http://schemas.microsoft.com/office/powerpoint/2010/main" val="369924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minor modification in the post-time step processing of the level set toolbox allows us to capture the maximum and minimum in the </a:t>
            </a:r>
            <a:r>
              <a:rPr lang="en-US" baseline="0" dirty="0" err="1" smtClean="0"/>
              <a:t>variational</a:t>
            </a:r>
            <a:r>
              <a:rPr lang="en-US" baseline="0" dirty="0" smtClean="0"/>
              <a:t> inequality.</a:t>
            </a:r>
            <a:endParaRPr lang="en-US" dirty="0"/>
          </a:p>
        </p:txBody>
      </p:sp>
      <p:sp>
        <p:nvSpPr>
          <p:cNvPr id="4" name="Slide Number Placeholder 3"/>
          <p:cNvSpPr>
            <a:spLocks noGrp="1"/>
          </p:cNvSpPr>
          <p:nvPr>
            <p:ph type="sldNum" sz="quarter" idx="10"/>
          </p:nvPr>
        </p:nvSpPr>
        <p:spPr/>
        <p:txBody>
          <a:bodyPr/>
          <a:lstStyle/>
          <a:p>
            <a:fld id="{B4E17094-E809-4466-84BC-D839B4B5EA7A}" type="slidenum">
              <a:rPr lang="en-US" smtClean="0"/>
              <a:t>12</a:t>
            </a:fld>
            <a:endParaRPr lang="en-US"/>
          </a:p>
        </p:txBody>
      </p:sp>
    </p:spTree>
    <p:extLst>
      <p:ext uri="{BB962C8B-B14F-4D97-AF65-F5344CB8AC3E}">
        <p14:creationId xmlns:p14="http://schemas.microsoft.com/office/powerpoint/2010/main" val="1002281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a:t>
            </a:r>
            <a:r>
              <a:rPr lang="en-US" smtClean="0"/>
              <a:t>we will</a:t>
            </a:r>
            <a:r>
              <a:rPr lang="en-US" baseline="0" smtClean="0"/>
              <a:t> </a:t>
            </a:r>
            <a:r>
              <a:rPr lang="en-US" smtClean="0"/>
              <a:t>apply</a:t>
            </a:r>
            <a:r>
              <a:rPr lang="en-US" baseline="0" smtClean="0"/>
              <a:t> </a:t>
            </a:r>
            <a:r>
              <a:rPr lang="en-US" baseline="0" dirty="0" smtClean="0"/>
              <a:t>the </a:t>
            </a:r>
            <a:r>
              <a:rPr lang="en-US" baseline="0" dirty="0" err="1" smtClean="0"/>
              <a:t>variational</a:t>
            </a:r>
            <a:r>
              <a:rPr lang="en-US" baseline="0" dirty="0" smtClean="0"/>
              <a:t> inequality to our sequential path planning problem</a:t>
            </a:r>
            <a:endParaRPr lang="en-US" dirty="0"/>
          </a:p>
        </p:txBody>
      </p:sp>
      <p:sp>
        <p:nvSpPr>
          <p:cNvPr id="4" name="Slide Number Placeholder 3"/>
          <p:cNvSpPr>
            <a:spLocks noGrp="1"/>
          </p:cNvSpPr>
          <p:nvPr>
            <p:ph type="sldNum" sz="quarter" idx="10"/>
          </p:nvPr>
        </p:nvSpPr>
        <p:spPr/>
        <p:txBody>
          <a:bodyPr/>
          <a:lstStyle/>
          <a:p>
            <a:fld id="{B4E17094-E809-4466-84BC-D839B4B5EA7A}" type="slidenum">
              <a:rPr lang="en-US" smtClean="0"/>
              <a:t>13</a:t>
            </a:fld>
            <a:endParaRPr lang="en-US"/>
          </a:p>
        </p:txBody>
      </p:sp>
    </p:spTree>
    <p:extLst>
      <p:ext uri="{BB962C8B-B14F-4D97-AF65-F5344CB8AC3E}">
        <p14:creationId xmlns:p14="http://schemas.microsoft.com/office/powerpoint/2010/main" val="639988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sequential path planning, we consider N vehicles with given initial states (shown as the airplanes), target locations (shown as the circles of corresponding color), and </a:t>
            </a:r>
            <a:r>
              <a:rPr lang="en-US" baseline="0" dirty="0" err="1" smtClean="0"/>
              <a:t>forbideen</a:t>
            </a:r>
            <a:r>
              <a:rPr lang="en-US" baseline="0" dirty="0" smtClean="0"/>
              <a:t> states (shown in black). Each vehicle has a scheduled time of arrival and an earliest start time.</a:t>
            </a:r>
          </a:p>
        </p:txBody>
      </p:sp>
      <p:sp>
        <p:nvSpPr>
          <p:cNvPr id="4" name="Slide Number Placeholder 3"/>
          <p:cNvSpPr>
            <a:spLocks noGrp="1"/>
          </p:cNvSpPr>
          <p:nvPr>
            <p:ph type="sldNum" sz="quarter" idx="10"/>
          </p:nvPr>
        </p:nvSpPr>
        <p:spPr/>
        <p:txBody>
          <a:bodyPr/>
          <a:lstStyle/>
          <a:p>
            <a:fld id="{B4E17094-E809-4466-84BC-D839B4B5EA7A}" type="slidenum">
              <a:rPr lang="en-US" smtClean="0"/>
              <a:t>14</a:t>
            </a:fld>
            <a:endParaRPr lang="en-US"/>
          </a:p>
        </p:txBody>
      </p:sp>
    </p:spTree>
    <p:extLst>
      <p:ext uri="{BB962C8B-B14F-4D97-AF65-F5344CB8AC3E}">
        <p14:creationId xmlns:p14="http://schemas.microsoft.com/office/powerpoint/2010/main" val="14379960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We’d like</a:t>
            </a:r>
            <a:r>
              <a:rPr lang="en-US" baseline="0" dirty="0" smtClean="0"/>
              <a:t> to determine, with guarantees, the minimum-time trajectories for each of the vehicles such that no vehicles come within the danger zone of another, and the latest start times that will allow each vehicle to arrive at the target on schedule.</a:t>
            </a:r>
            <a:endParaRPr lang="en-US" dirty="0"/>
          </a:p>
        </p:txBody>
      </p:sp>
      <p:sp>
        <p:nvSpPr>
          <p:cNvPr id="4" name="Slide Number Placeholder 3"/>
          <p:cNvSpPr>
            <a:spLocks noGrp="1"/>
          </p:cNvSpPr>
          <p:nvPr>
            <p:ph type="sldNum" sz="quarter" idx="10"/>
          </p:nvPr>
        </p:nvSpPr>
        <p:spPr/>
        <p:txBody>
          <a:bodyPr/>
          <a:lstStyle/>
          <a:p>
            <a:fld id="{B4E17094-E809-4466-84BC-D839B4B5EA7A}" type="slidenum">
              <a:rPr lang="en-US" smtClean="0"/>
              <a:t>15</a:t>
            </a:fld>
            <a:endParaRPr lang="en-US"/>
          </a:p>
        </p:txBody>
      </p:sp>
    </p:spTree>
    <p:extLst>
      <p:ext uri="{BB962C8B-B14F-4D97-AF65-F5344CB8AC3E}">
        <p14:creationId xmlns:p14="http://schemas.microsoft.com/office/powerpoint/2010/main" val="30992369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joint optimal solution is intractable,</a:t>
            </a:r>
            <a:r>
              <a:rPr lang="en-US" baseline="0" dirty="0" smtClean="0"/>
              <a:t> as dynamic programming scales exponentially with the number of states, and hence the number of vehicles.</a:t>
            </a:r>
          </a:p>
          <a:p>
            <a:endParaRPr lang="en-US" baseline="0" dirty="0" smtClean="0"/>
          </a:p>
          <a:p>
            <a:r>
              <a:rPr lang="en-US" baseline="0" dirty="0" smtClean="0"/>
              <a:t>In sequential path planning, we assign a priority to each vehicle, and for each vehicle, treat higher-priority vehicles as moving obstacles. Once higher priority vehicles have declared their trajectories, the optimal trajectory and optimal control for the next vehicle can be computed using the </a:t>
            </a:r>
            <a:r>
              <a:rPr lang="en-US" baseline="0" dirty="0" err="1" smtClean="0"/>
              <a:t>variational</a:t>
            </a:r>
            <a:r>
              <a:rPr lang="en-US" baseline="0" dirty="0" smtClean="0"/>
              <a:t> inequality in the state space of a single vehicle. This procedure reduces the computation complexity to scale linearly with the number of vehicles.</a:t>
            </a:r>
          </a:p>
        </p:txBody>
      </p:sp>
      <p:sp>
        <p:nvSpPr>
          <p:cNvPr id="4" name="Slide Number Placeholder 3"/>
          <p:cNvSpPr>
            <a:spLocks noGrp="1"/>
          </p:cNvSpPr>
          <p:nvPr>
            <p:ph type="sldNum" sz="quarter" idx="10"/>
          </p:nvPr>
        </p:nvSpPr>
        <p:spPr/>
        <p:txBody>
          <a:bodyPr/>
          <a:lstStyle/>
          <a:p>
            <a:fld id="{B4E17094-E809-4466-84BC-D839B4B5EA7A}" type="slidenum">
              <a:rPr lang="en-US" smtClean="0"/>
              <a:t>16</a:t>
            </a:fld>
            <a:endParaRPr lang="en-US"/>
          </a:p>
        </p:txBody>
      </p:sp>
    </p:spTree>
    <p:extLst>
      <p:ext uri="{BB962C8B-B14F-4D97-AF65-F5344CB8AC3E}">
        <p14:creationId xmlns:p14="http://schemas.microsoft.com/office/powerpoint/2010/main" val="3616632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we’ll look at a two-vehicle example, where each vehicle can move in any direction up to some maximum speed. </a:t>
            </a:r>
          </a:p>
          <a:p>
            <a:endParaRPr lang="en-US" baseline="0" dirty="0" smtClean="0"/>
          </a:p>
          <a:p>
            <a:r>
              <a:rPr lang="en-US" baseline="0" dirty="0" smtClean="0"/>
              <a:t>The vehicles, shown as stars, aim to arrive at their targets, the square of the corresponding color, no later than t = 0. They both must avoid going within a distance of 1 of each other, and also avoid the black obstacles</a:t>
            </a:r>
            <a:endParaRPr lang="en-US" dirty="0"/>
          </a:p>
        </p:txBody>
      </p:sp>
      <p:sp>
        <p:nvSpPr>
          <p:cNvPr id="4" name="Slide Number Placeholder 3"/>
          <p:cNvSpPr>
            <a:spLocks noGrp="1"/>
          </p:cNvSpPr>
          <p:nvPr>
            <p:ph type="sldNum" sz="quarter" idx="10"/>
          </p:nvPr>
        </p:nvSpPr>
        <p:spPr/>
        <p:txBody>
          <a:bodyPr/>
          <a:lstStyle/>
          <a:p>
            <a:fld id="{B4E17094-E809-4466-84BC-D839B4B5EA7A}" type="slidenum">
              <a:rPr lang="en-US" smtClean="0"/>
              <a:t>17</a:t>
            </a:fld>
            <a:endParaRPr lang="en-US"/>
          </a:p>
        </p:txBody>
      </p:sp>
    </p:spTree>
    <p:extLst>
      <p:ext uri="{BB962C8B-B14F-4D97-AF65-F5344CB8AC3E}">
        <p14:creationId xmlns:p14="http://schemas.microsoft.com/office/powerpoint/2010/main" val="15696170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will first compute the joint optimal 4D solution for this problem, and then compute the approximate solution assuming the blue vehicle has higher priority</a:t>
            </a:r>
            <a:endParaRPr lang="en-US" dirty="0"/>
          </a:p>
        </p:txBody>
      </p:sp>
      <p:sp>
        <p:nvSpPr>
          <p:cNvPr id="4" name="Slide Number Placeholder 3"/>
          <p:cNvSpPr>
            <a:spLocks noGrp="1"/>
          </p:cNvSpPr>
          <p:nvPr>
            <p:ph type="sldNum" sz="quarter" idx="10"/>
          </p:nvPr>
        </p:nvSpPr>
        <p:spPr/>
        <p:txBody>
          <a:bodyPr/>
          <a:lstStyle/>
          <a:p>
            <a:fld id="{B4E17094-E809-4466-84BC-D839B4B5EA7A}" type="slidenum">
              <a:rPr lang="en-US" smtClean="0"/>
              <a:t>18</a:t>
            </a:fld>
            <a:endParaRPr lang="en-US"/>
          </a:p>
        </p:txBody>
      </p:sp>
    </p:spTree>
    <p:extLst>
      <p:ext uri="{BB962C8B-B14F-4D97-AF65-F5344CB8AC3E}">
        <p14:creationId xmlns:p14="http://schemas.microsoft.com/office/powerpoint/2010/main" val="3148360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joint optimal solution assumes that the two vehicles have equal priority.</a:t>
            </a:r>
            <a:r>
              <a:rPr lang="en-US" baseline="0" dirty="0" smtClean="0"/>
              <a:t> From the simulation, you can see that the vehicles avoid each other when they get close.</a:t>
            </a:r>
          </a:p>
          <a:p>
            <a:endParaRPr lang="en-US" baseline="0" dirty="0" smtClean="0"/>
          </a:p>
          <a:p>
            <a:r>
              <a:rPr lang="en-US" baseline="0" dirty="0" smtClean="0"/>
              <a:t>The approximate solution assumes that the blue vehicle has higher priority. In this case, we can see that the blue vehicle takes a straight-line path to its target, while the red vehicle optimally goes around the blue vehicle.</a:t>
            </a:r>
            <a:endParaRPr lang="en-US" dirty="0"/>
          </a:p>
        </p:txBody>
      </p:sp>
      <p:sp>
        <p:nvSpPr>
          <p:cNvPr id="4" name="Slide Number Placeholder 3"/>
          <p:cNvSpPr>
            <a:spLocks noGrp="1"/>
          </p:cNvSpPr>
          <p:nvPr>
            <p:ph type="sldNum" sz="quarter" idx="10"/>
          </p:nvPr>
        </p:nvSpPr>
        <p:spPr/>
        <p:txBody>
          <a:bodyPr/>
          <a:lstStyle/>
          <a:p>
            <a:fld id="{B4E17094-E809-4466-84BC-D839B4B5EA7A}" type="slidenum">
              <a:rPr lang="en-US" smtClean="0"/>
              <a:t>19</a:t>
            </a:fld>
            <a:endParaRPr lang="en-US"/>
          </a:p>
        </p:txBody>
      </p:sp>
    </p:spTree>
    <p:extLst>
      <p:ext uri="{BB962C8B-B14F-4D97-AF65-F5344CB8AC3E}">
        <p14:creationId xmlns:p14="http://schemas.microsoft.com/office/powerpoint/2010/main" val="3514507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There has been a growing interest in using unmanned aerial vehicles, or UAVs for civil applications, as companies like Amazon and Google are looking in the near future to send unmanned aerial vehicles into the airspace to deliver packages. Because of this, government agencies such as NASA and the FAA are also very interested in analyzing these problems in order to prevent conflicts in the airspace with the introduction of potentially many UAVs in an urban environment.</a:t>
            </a:r>
          </a:p>
          <a:p>
            <a:endParaRPr lang="en-US" baseline="0" dirty="0" smtClean="0"/>
          </a:p>
          <a:p>
            <a:r>
              <a:rPr lang="en-US" baseline="0" dirty="0" smtClean="0"/>
              <a:t>UAVs can be used not only to deliver packages quickly, but in any situation where fast response is desired. For example UAVs can provide emergency supplies to disaster-struck areas that are otherwise difficult to reach.</a:t>
            </a:r>
          </a:p>
          <a:p>
            <a:endParaRPr lang="en-US" baseline="0" dirty="0" smtClean="0"/>
          </a:p>
          <a:p>
            <a:r>
              <a:rPr lang="en-US" baseline="0" dirty="0" smtClean="0"/>
              <a:t>In addition, one can even imagine potentially in the future, we could have UAVs following professional sport players to provide different viewing angles for television broadcasts.</a:t>
            </a:r>
          </a:p>
          <a:p>
            <a:endParaRPr lang="en-US" baseline="0" dirty="0" smtClean="0"/>
          </a:p>
        </p:txBody>
      </p:sp>
      <p:sp>
        <p:nvSpPr>
          <p:cNvPr id="4" name="Slide Number Placeholder 3"/>
          <p:cNvSpPr>
            <a:spLocks noGrp="1"/>
          </p:cNvSpPr>
          <p:nvPr>
            <p:ph type="sldNum" sz="quarter" idx="10"/>
          </p:nvPr>
        </p:nvSpPr>
        <p:spPr/>
        <p:txBody>
          <a:bodyPr/>
          <a:lstStyle/>
          <a:p>
            <a:fld id="{3051DB1D-903C-470C-BC06-608F36E76434}" type="slidenum">
              <a:rPr lang="en-US" smtClean="0"/>
              <a:t>2</a:t>
            </a:fld>
            <a:endParaRPr lang="en-US"/>
          </a:p>
        </p:txBody>
      </p:sp>
    </p:spTree>
    <p:extLst>
      <p:ext uri="{BB962C8B-B14F-4D97-AF65-F5344CB8AC3E}">
        <p14:creationId xmlns:p14="http://schemas.microsoft.com/office/powerpoint/2010/main" val="16098333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both cases, the arrival time of the two vehicles are similar. This shows that prioritization does not introduce much </a:t>
            </a:r>
            <a:r>
              <a:rPr lang="en-US" baseline="0" dirty="0" err="1" smtClean="0"/>
              <a:t>suboptimality</a:t>
            </a:r>
            <a:r>
              <a:rPr lang="en-US" baseline="0" dirty="0" smtClean="0"/>
              <a:t>.</a:t>
            </a:r>
          </a:p>
          <a:p>
            <a:endParaRPr lang="en-US" baseline="0" dirty="0" smtClean="0"/>
          </a:p>
          <a:p>
            <a:r>
              <a:rPr lang="en-US" baseline="0" dirty="0" smtClean="0"/>
              <a:t>The joint optimal solution should yield an earlier time of arrival in theory; however, in practice, because of the joint optimal solution is computed in 4D as opposed to 2D, the grid resolution is much lower, leading to an inaccurate solution.</a:t>
            </a:r>
            <a:endParaRPr lang="en-US" dirty="0"/>
          </a:p>
        </p:txBody>
      </p:sp>
      <p:sp>
        <p:nvSpPr>
          <p:cNvPr id="4" name="Slide Number Placeholder 3"/>
          <p:cNvSpPr>
            <a:spLocks noGrp="1"/>
          </p:cNvSpPr>
          <p:nvPr>
            <p:ph type="sldNum" sz="quarter" idx="10"/>
          </p:nvPr>
        </p:nvSpPr>
        <p:spPr/>
        <p:txBody>
          <a:bodyPr/>
          <a:lstStyle/>
          <a:p>
            <a:fld id="{B4E17094-E809-4466-84BC-D839B4B5EA7A}" type="slidenum">
              <a:rPr lang="en-US" smtClean="0"/>
              <a:t>20</a:t>
            </a:fld>
            <a:endParaRPr lang="en-US"/>
          </a:p>
        </p:txBody>
      </p:sp>
    </p:spTree>
    <p:extLst>
      <p:ext uri="{BB962C8B-B14F-4D97-AF65-F5344CB8AC3E}">
        <p14:creationId xmlns:p14="http://schemas.microsoft.com/office/powerpoint/2010/main" val="40773974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now look at a more realistic, 4-vehicle example, in which each vehicle has a constant speed and a bounded</a:t>
            </a:r>
            <a:r>
              <a:rPr lang="en-US" baseline="0" dirty="0" smtClean="0"/>
              <a:t> turn rate. The vehicles’ starting positions are shown as stars, and their initial headings are shown by the arrows. Each of them is trying to get to the circle of corresponding color, while avoiding the danger zones around other vehicles, shown as dashed circles, and avoiding the black rectangles.</a:t>
            </a:r>
          </a:p>
          <a:p>
            <a:endParaRPr lang="en-US" baseline="0" dirty="0" smtClean="0"/>
          </a:p>
          <a:p>
            <a:r>
              <a:rPr lang="en-US" baseline="0" dirty="0" smtClean="0"/>
              <a:t>Their scheduled times of arrival are listed in the table. 0 for blue, 0.2 for red, 0.4 for green, 0.6 for purple.</a:t>
            </a:r>
            <a:endParaRPr lang="en-US" dirty="0"/>
          </a:p>
        </p:txBody>
      </p:sp>
      <p:sp>
        <p:nvSpPr>
          <p:cNvPr id="4" name="Slide Number Placeholder 3"/>
          <p:cNvSpPr>
            <a:spLocks noGrp="1"/>
          </p:cNvSpPr>
          <p:nvPr>
            <p:ph type="sldNum" sz="quarter" idx="10"/>
          </p:nvPr>
        </p:nvSpPr>
        <p:spPr/>
        <p:txBody>
          <a:bodyPr/>
          <a:lstStyle/>
          <a:p>
            <a:fld id="{B4E17094-E809-4466-84BC-D839B4B5EA7A}" type="slidenum">
              <a:rPr lang="en-US" smtClean="0"/>
              <a:t>21</a:t>
            </a:fld>
            <a:endParaRPr lang="en-US"/>
          </a:p>
        </p:txBody>
      </p:sp>
    </p:spTree>
    <p:extLst>
      <p:ext uri="{BB962C8B-B14F-4D97-AF65-F5344CB8AC3E}">
        <p14:creationId xmlns:p14="http://schemas.microsoft.com/office/powerpoint/2010/main" val="23595388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the</a:t>
            </a:r>
            <a:r>
              <a:rPr lang="en-US" baseline="0" dirty="0" smtClean="0"/>
              <a:t> resulting trajectories and how the vehicles optimally avoid each other according to priority</a:t>
            </a:r>
            <a:endParaRPr lang="en-US" dirty="0"/>
          </a:p>
        </p:txBody>
      </p:sp>
      <p:sp>
        <p:nvSpPr>
          <p:cNvPr id="4" name="Slide Number Placeholder 3"/>
          <p:cNvSpPr>
            <a:spLocks noGrp="1"/>
          </p:cNvSpPr>
          <p:nvPr>
            <p:ph type="sldNum" sz="quarter" idx="10"/>
          </p:nvPr>
        </p:nvSpPr>
        <p:spPr/>
        <p:txBody>
          <a:bodyPr/>
          <a:lstStyle/>
          <a:p>
            <a:fld id="{B4E17094-E809-4466-84BC-D839B4B5EA7A}" type="slidenum">
              <a:rPr lang="en-US" smtClean="0"/>
              <a:t>22</a:t>
            </a:fld>
            <a:endParaRPr lang="en-US"/>
          </a:p>
        </p:txBody>
      </p:sp>
    </p:spTree>
    <p:extLst>
      <p:ext uri="{BB962C8B-B14F-4D97-AF65-F5344CB8AC3E}">
        <p14:creationId xmlns:p14="http://schemas.microsoft.com/office/powerpoint/2010/main" val="16890649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how look under the hood at the evolution of the reachable sets for each of the vehicles. The</a:t>
            </a:r>
            <a:r>
              <a:rPr lang="en-US" baseline="0" dirty="0" smtClean="0"/>
              <a:t> sets shown are 2D slices of the 3D reachable sets that we computed in the 3D state space of each vehicle.</a:t>
            </a:r>
          </a:p>
          <a:p>
            <a:endParaRPr lang="en-US" baseline="0" dirty="0" smtClean="0"/>
          </a:p>
          <a:p>
            <a:r>
              <a:rPr lang="en-US" baseline="0" dirty="0" smtClean="0"/>
              <a:t>Note that in each of the videos, the time starts from the scheduled time of arrival, and counts backwards until the </a:t>
            </a:r>
            <a:r>
              <a:rPr lang="en-US" baseline="0" smtClean="0"/>
              <a:t>latest start time.</a:t>
            </a:r>
            <a:endParaRPr lang="en-US" dirty="0"/>
          </a:p>
        </p:txBody>
      </p:sp>
      <p:sp>
        <p:nvSpPr>
          <p:cNvPr id="4" name="Slide Number Placeholder 3"/>
          <p:cNvSpPr>
            <a:spLocks noGrp="1"/>
          </p:cNvSpPr>
          <p:nvPr>
            <p:ph type="sldNum" sz="quarter" idx="10"/>
          </p:nvPr>
        </p:nvSpPr>
        <p:spPr/>
        <p:txBody>
          <a:bodyPr/>
          <a:lstStyle/>
          <a:p>
            <a:fld id="{B4E17094-E809-4466-84BC-D839B4B5EA7A}" type="slidenum">
              <a:rPr lang="en-US" smtClean="0"/>
              <a:t>23</a:t>
            </a:fld>
            <a:endParaRPr lang="en-US"/>
          </a:p>
        </p:txBody>
      </p:sp>
    </p:spTree>
    <p:extLst>
      <p:ext uri="{BB962C8B-B14F-4D97-AF65-F5344CB8AC3E}">
        <p14:creationId xmlns:p14="http://schemas.microsoft.com/office/powerpoint/2010/main" val="13069383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resulting latest start times for each of the vehicles are shown in the table.</a:t>
            </a:r>
            <a:endParaRPr lang="en-US" dirty="0"/>
          </a:p>
        </p:txBody>
      </p:sp>
      <p:sp>
        <p:nvSpPr>
          <p:cNvPr id="4" name="Slide Number Placeholder 3"/>
          <p:cNvSpPr>
            <a:spLocks noGrp="1"/>
          </p:cNvSpPr>
          <p:nvPr>
            <p:ph type="sldNum" sz="quarter" idx="10"/>
          </p:nvPr>
        </p:nvSpPr>
        <p:spPr/>
        <p:txBody>
          <a:bodyPr/>
          <a:lstStyle/>
          <a:p>
            <a:fld id="{B4E17094-E809-4466-84BC-D839B4B5EA7A}" type="slidenum">
              <a:rPr lang="en-US" smtClean="0"/>
              <a:t>24</a:t>
            </a:fld>
            <a:endParaRPr lang="en-US"/>
          </a:p>
        </p:txBody>
      </p:sp>
    </p:spTree>
    <p:extLst>
      <p:ext uri="{BB962C8B-B14F-4D97-AF65-F5344CB8AC3E}">
        <p14:creationId xmlns:p14="http://schemas.microsoft.com/office/powerpoint/2010/main" val="1064661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finish by looking at the reachable set growth for</a:t>
            </a:r>
            <a:r>
              <a:rPr lang="en-US" baseline="0" dirty="0" smtClean="0"/>
              <a:t> the 3</a:t>
            </a:r>
            <a:r>
              <a:rPr lang="en-US" baseline="30000" dirty="0" smtClean="0"/>
              <a:t>rd</a:t>
            </a:r>
            <a:r>
              <a:rPr lang="en-US" baseline="0" dirty="0" smtClean="0"/>
              <a:t> and 4</a:t>
            </a:r>
            <a:r>
              <a:rPr lang="en-US" baseline="30000" dirty="0" smtClean="0"/>
              <a:t>th</a:t>
            </a:r>
            <a:r>
              <a:rPr lang="en-US" baseline="0" dirty="0" smtClean="0"/>
              <a:t> vehicles</a:t>
            </a:r>
            <a:endParaRPr lang="en-US" dirty="0"/>
          </a:p>
        </p:txBody>
      </p:sp>
      <p:sp>
        <p:nvSpPr>
          <p:cNvPr id="4" name="Slide Number Placeholder 3"/>
          <p:cNvSpPr>
            <a:spLocks noGrp="1"/>
          </p:cNvSpPr>
          <p:nvPr>
            <p:ph type="sldNum" sz="quarter" idx="10"/>
          </p:nvPr>
        </p:nvSpPr>
        <p:spPr/>
        <p:txBody>
          <a:bodyPr/>
          <a:lstStyle/>
          <a:p>
            <a:fld id="{B4E17094-E809-4466-84BC-D839B4B5EA7A}" type="slidenum">
              <a:rPr lang="en-US" smtClean="0"/>
              <a:t>25</a:t>
            </a:fld>
            <a:endParaRPr lang="en-US"/>
          </a:p>
        </p:txBody>
      </p:sp>
    </p:spTree>
    <p:extLst>
      <p:ext uri="{BB962C8B-B14F-4D97-AF65-F5344CB8AC3E}">
        <p14:creationId xmlns:p14="http://schemas.microsoft.com/office/powerpoint/2010/main" val="2975432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There are many challenges to</a:t>
            </a:r>
            <a:r>
              <a:rPr lang="en-US" baseline="0" dirty="0" smtClean="0"/>
              <a:t> using UAVs for such civil purposes, since projects like the Amazon Prime Air has relatively high investment. One big concern that these projects have is scalability</a:t>
            </a:r>
            <a:endParaRPr lang="en-US" dirty="0" smtClean="0"/>
          </a:p>
          <a:p>
            <a:endParaRPr lang="en-US" dirty="0"/>
          </a:p>
        </p:txBody>
      </p:sp>
      <p:sp>
        <p:nvSpPr>
          <p:cNvPr id="4" name="Slide Number Placeholder 3"/>
          <p:cNvSpPr>
            <a:spLocks noGrp="1"/>
          </p:cNvSpPr>
          <p:nvPr>
            <p:ph type="sldNum" sz="quarter" idx="10"/>
          </p:nvPr>
        </p:nvSpPr>
        <p:spPr/>
        <p:txBody>
          <a:bodyPr/>
          <a:lstStyle/>
          <a:p>
            <a:fld id="{B4E17094-E809-4466-84BC-D839B4B5EA7A}" type="slidenum">
              <a:rPr lang="en-US" smtClean="0"/>
              <a:t>3</a:t>
            </a:fld>
            <a:endParaRPr lang="en-US"/>
          </a:p>
        </p:txBody>
      </p:sp>
    </p:spTree>
    <p:extLst>
      <p:ext uri="{BB962C8B-B14F-4D97-AF65-F5344CB8AC3E}">
        <p14:creationId xmlns:p14="http://schemas.microsoft.com/office/powerpoint/2010/main" val="556497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Suppose</a:t>
            </a:r>
            <a:r>
              <a:rPr lang="en-US" baseline="0" dirty="0" smtClean="0"/>
              <a:t> we have a city with 2 million people, in which each person requests drone delivery every 2 months. A quick calculation reveals that this equates to about 35000 deliveries per day. Assuming that it takes 30 minutes for a UAV to fly from the warehouse to the customer, there could potentially be thousands of drones in the air simultaneously.</a:t>
            </a:r>
            <a:endParaRPr lang="en-US" dirty="0"/>
          </a:p>
        </p:txBody>
      </p:sp>
      <p:sp>
        <p:nvSpPr>
          <p:cNvPr id="4" name="Slide Number Placeholder 3"/>
          <p:cNvSpPr>
            <a:spLocks noGrp="1"/>
          </p:cNvSpPr>
          <p:nvPr>
            <p:ph type="sldNum" sz="quarter" idx="10"/>
          </p:nvPr>
        </p:nvSpPr>
        <p:spPr/>
        <p:txBody>
          <a:bodyPr/>
          <a:lstStyle/>
          <a:p>
            <a:fld id="{B4E17094-E809-4466-84BC-D839B4B5EA7A}" type="slidenum">
              <a:rPr lang="en-US" smtClean="0"/>
              <a:t>4</a:t>
            </a:fld>
            <a:endParaRPr lang="en-US"/>
          </a:p>
        </p:txBody>
      </p:sp>
    </p:spTree>
    <p:extLst>
      <p:ext uri="{BB962C8B-B14F-4D97-AF65-F5344CB8AC3E}">
        <p14:creationId xmlns:p14="http://schemas.microsoft.com/office/powerpoint/2010/main" val="3870643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this talk, we look at how the problem of scalability can be addressed by reachability analysis. We will use Hamilton-Jacobi </a:t>
            </a:r>
            <a:r>
              <a:rPr lang="en-US" baseline="0" dirty="0" err="1" smtClean="0"/>
              <a:t>variational</a:t>
            </a:r>
            <a:r>
              <a:rPr lang="en-US" baseline="0" dirty="0" smtClean="0"/>
              <a:t> inequalities to perform sequential path planning, which will allow us to reduce the usual exponential complexity of analyzing multiple vehicles to linear complexity.</a:t>
            </a:r>
            <a:endParaRPr lang="en-US" dirty="0"/>
          </a:p>
        </p:txBody>
      </p:sp>
      <p:sp>
        <p:nvSpPr>
          <p:cNvPr id="4" name="Slide Number Placeholder 3"/>
          <p:cNvSpPr>
            <a:spLocks noGrp="1"/>
          </p:cNvSpPr>
          <p:nvPr>
            <p:ph type="sldNum" sz="quarter" idx="10"/>
          </p:nvPr>
        </p:nvSpPr>
        <p:spPr/>
        <p:txBody>
          <a:bodyPr/>
          <a:lstStyle/>
          <a:p>
            <a:fld id="{B4E17094-E809-4466-84BC-D839B4B5EA7A}" type="slidenum">
              <a:rPr lang="en-US" smtClean="0"/>
              <a:t>5</a:t>
            </a:fld>
            <a:endParaRPr lang="en-US"/>
          </a:p>
        </p:txBody>
      </p:sp>
    </p:spTree>
    <p:extLst>
      <p:ext uri="{BB962C8B-B14F-4D97-AF65-F5344CB8AC3E}">
        <p14:creationId xmlns:p14="http://schemas.microsoft.com/office/powerpoint/2010/main" val="2195671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we’ll briefly discuss reachability.</a:t>
            </a:r>
          </a:p>
          <a:p>
            <a:endParaRPr lang="en-US" baseline="0" dirty="0" smtClean="0"/>
          </a:p>
          <a:p>
            <a:r>
              <a:rPr lang="en-US" baseline="0" dirty="0" smtClean="0"/>
              <a:t>Consider a dynamical system given by an ODE, and a target set specifying the desired states for a UAV, and forbidden states that constrain the states of a UAV.</a:t>
            </a:r>
          </a:p>
          <a:p>
            <a:endParaRPr lang="en-US" baseline="0" dirty="0" smtClean="0"/>
          </a:p>
        </p:txBody>
      </p:sp>
      <p:sp>
        <p:nvSpPr>
          <p:cNvPr id="4" name="Slide Number Placeholder 3"/>
          <p:cNvSpPr>
            <a:spLocks noGrp="1"/>
          </p:cNvSpPr>
          <p:nvPr>
            <p:ph type="sldNum" sz="quarter" idx="10"/>
          </p:nvPr>
        </p:nvSpPr>
        <p:spPr/>
        <p:txBody>
          <a:bodyPr/>
          <a:lstStyle/>
          <a:p>
            <a:fld id="{B4E17094-E809-4466-84BC-D839B4B5EA7A}" type="slidenum">
              <a:rPr lang="en-US" smtClean="0"/>
              <a:t>6</a:t>
            </a:fld>
            <a:endParaRPr lang="en-US"/>
          </a:p>
        </p:txBody>
      </p:sp>
    </p:spTree>
    <p:extLst>
      <p:ext uri="{BB962C8B-B14F-4D97-AF65-F5344CB8AC3E}">
        <p14:creationId xmlns:p14="http://schemas.microsoft.com/office/powerpoint/2010/main" val="2972893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reachability analysis, we determine, with guarantees, the set of states from which the system can be driven to the target state while avoiding the forbidden states. We also obtain the optimal control which allows the system to arrive at the target set without ever going into the forbidden states.</a:t>
            </a:r>
            <a:endParaRPr lang="en-US" dirty="0"/>
          </a:p>
        </p:txBody>
      </p:sp>
      <p:sp>
        <p:nvSpPr>
          <p:cNvPr id="4" name="Slide Number Placeholder 3"/>
          <p:cNvSpPr>
            <a:spLocks noGrp="1"/>
          </p:cNvSpPr>
          <p:nvPr>
            <p:ph type="sldNum" sz="quarter" idx="10"/>
          </p:nvPr>
        </p:nvSpPr>
        <p:spPr/>
        <p:txBody>
          <a:bodyPr/>
          <a:lstStyle/>
          <a:p>
            <a:fld id="{B4E17094-E809-4466-84BC-D839B4B5EA7A}" type="slidenum">
              <a:rPr lang="en-US" smtClean="0"/>
              <a:t>7</a:t>
            </a:fld>
            <a:endParaRPr lang="en-US"/>
          </a:p>
        </p:txBody>
      </p:sp>
    </p:spTree>
    <p:extLst>
      <p:ext uri="{BB962C8B-B14F-4D97-AF65-F5344CB8AC3E}">
        <p14:creationId xmlns:p14="http://schemas.microsoft.com/office/powerpoint/2010/main" val="2568828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Hamilton-Jacobi</a:t>
            </a:r>
            <a:r>
              <a:rPr lang="en-US" baseline="0" dirty="0" smtClean="0"/>
              <a:t> formulation of reachability</a:t>
            </a:r>
            <a:r>
              <a:rPr lang="en-US" dirty="0" smtClean="0"/>
              <a:t>, sets are represented</a:t>
            </a:r>
            <a:r>
              <a:rPr lang="en-US" baseline="0" dirty="0" smtClean="0"/>
              <a:t> by the sub-0 level set of some function. A time-varying set, G(t), is represented by the implicit surface function </a:t>
            </a:r>
            <a:r>
              <a:rPr lang="en-US" baseline="0" dirty="0" err="1" smtClean="0"/>
              <a:t>phi_G</a:t>
            </a:r>
            <a:r>
              <a:rPr lang="en-US" baseline="0" dirty="0" smtClean="0"/>
              <a:t>(</a:t>
            </a:r>
            <a:r>
              <a:rPr lang="en-US" baseline="0" dirty="0" err="1" smtClean="0"/>
              <a:t>x,t</a:t>
            </a:r>
            <a:r>
              <a:rPr lang="en-US" baseline="0" dirty="0" smtClean="0"/>
              <a:t>) such that wherever </a:t>
            </a:r>
            <a:r>
              <a:rPr lang="en-US" baseline="0" dirty="0" err="1" smtClean="0"/>
              <a:t>phi_G</a:t>
            </a:r>
            <a:r>
              <a:rPr lang="en-US" baseline="0" dirty="0" smtClean="0"/>
              <a:t>(</a:t>
            </a:r>
            <a:r>
              <a:rPr lang="en-US" baseline="0" dirty="0" err="1" smtClean="0"/>
              <a:t>x,t</a:t>
            </a:r>
            <a:r>
              <a:rPr lang="en-US" baseline="0" dirty="0" smtClean="0"/>
              <a:t>)&lt;=0, x is in G(t)</a:t>
            </a:r>
            <a:endParaRPr lang="en-US" dirty="0"/>
          </a:p>
        </p:txBody>
      </p:sp>
      <p:sp>
        <p:nvSpPr>
          <p:cNvPr id="4" name="Slide Number Placeholder 3"/>
          <p:cNvSpPr>
            <a:spLocks noGrp="1"/>
          </p:cNvSpPr>
          <p:nvPr>
            <p:ph type="sldNum" sz="quarter" idx="10"/>
          </p:nvPr>
        </p:nvSpPr>
        <p:spPr/>
        <p:txBody>
          <a:bodyPr/>
          <a:lstStyle/>
          <a:p>
            <a:fld id="{7123B27D-66DD-46B9-895E-6DD6ADD4D170}" type="slidenum">
              <a:rPr lang="en-US" smtClean="0"/>
              <a:t>8</a:t>
            </a:fld>
            <a:endParaRPr lang="en-US"/>
          </a:p>
        </p:txBody>
      </p:sp>
    </p:spTree>
    <p:extLst>
      <p:ext uri="{BB962C8B-B14F-4D97-AF65-F5344CB8AC3E}">
        <p14:creationId xmlns:p14="http://schemas.microsoft.com/office/powerpoint/2010/main" val="4153524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we define the time-varying implicit surface functions </a:t>
            </a:r>
            <a:r>
              <a:rPr lang="en-US" dirty="0" err="1" smtClean="0"/>
              <a:t>phi_T</a:t>
            </a:r>
            <a:r>
              <a:rPr lang="en-US" dirty="0" smtClean="0"/>
              <a:t> for the target set, and </a:t>
            </a:r>
            <a:r>
              <a:rPr lang="en-US" dirty="0" err="1" smtClean="0"/>
              <a:t>phi_C</a:t>
            </a:r>
            <a:r>
              <a:rPr lang="en-US" dirty="0" smtClean="0"/>
              <a:t> for the allowed set of</a:t>
            </a:r>
            <a:r>
              <a:rPr lang="en-US" baseline="0" dirty="0" smtClean="0"/>
              <a:t> states</a:t>
            </a:r>
            <a:r>
              <a:rPr lang="en-US" dirty="0" smtClean="0"/>
              <a:t>,</a:t>
            </a:r>
            <a:r>
              <a:rPr lang="en-US" baseline="0" dirty="0" smtClean="0"/>
              <a:t> the reachable set can obtained by solving this </a:t>
            </a:r>
            <a:r>
              <a:rPr lang="en-US" baseline="0" dirty="0" err="1" smtClean="0"/>
              <a:t>variational</a:t>
            </a:r>
            <a:r>
              <a:rPr lang="en-US" baseline="0" dirty="0" smtClean="0"/>
              <a:t> inequality.</a:t>
            </a:r>
          </a:p>
        </p:txBody>
      </p:sp>
      <p:sp>
        <p:nvSpPr>
          <p:cNvPr id="4" name="Slide Number Placeholder 3"/>
          <p:cNvSpPr>
            <a:spLocks noGrp="1"/>
          </p:cNvSpPr>
          <p:nvPr>
            <p:ph type="sldNum" sz="quarter" idx="10"/>
          </p:nvPr>
        </p:nvSpPr>
        <p:spPr/>
        <p:txBody>
          <a:bodyPr/>
          <a:lstStyle/>
          <a:p>
            <a:fld id="{B4E17094-E809-4466-84BC-D839B4B5EA7A}" type="slidenum">
              <a:rPr lang="en-US" smtClean="0"/>
              <a:t>9</a:t>
            </a:fld>
            <a:endParaRPr lang="en-US"/>
          </a:p>
        </p:txBody>
      </p:sp>
    </p:spTree>
    <p:extLst>
      <p:ext uri="{BB962C8B-B14F-4D97-AF65-F5344CB8AC3E}">
        <p14:creationId xmlns:p14="http://schemas.microsoft.com/office/powerpoint/2010/main" val="218883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8A90D74-F6DF-4CF2-8BAF-4EAB95B582B5}" type="datetimeFigureOut">
              <a:rPr lang="en-US" smtClean="0"/>
              <a:t>07/17/15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94F758-9C54-4C3D-A91A-7F46FCD87E64}" type="slidenum">
              <a:rPr lang="en-US" smtClean="0"/>
              <a:t>‹#›</a:t>
            </a:fld>
            <a:endParaRPr lang="en-US"/>
          </a:p>
        </p:txBody>
      </p:sp>
    </p:spTree>
    <p:extLst>
      <p:ext uri="{BB962C8B-B14F-4D97-AF65-F5344CB8AC3E}">
        <p14:creationId xmlns:p14="http://schemas.microsoft.com/office/powerpoint/2010/main" val="497695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8A90D74-F6DF-4CF2-8BAF-4EAB95B582B5}" type="datetimeFigureOut">
              <a:rPr lang="en-US" smtClean="0"/>
              <a:t>07/17/15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94F758-9C54-4C3D-A91A-7F46FCD87E64}" type="slidenum">
              <a:rPr lang="en-US" smtClean="0"/>
              <a:t>‹#›</a:t>
            </a:fld>
            <a:endParaRPr lang="en-US"/>
          </a:p>
        </p:txBody>
      </p:sp>
    </p:spTree>
    <p:extLst>
      <p:ext uri="{BB962C8B-B14F-4D97-AF65-F5344CB8AC3E}">
        <p14:creationId xmlns:p14="http://schemas.microsoft.com/office/powerpoint/2010/main" val="1349789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8A90D74-F6DF-4CF2-8BAF-4EAB95B582B5}" type="datetimeFigureOut">
              <a:rPr lang="en-US" smtClean="0"/>
              <a:t>07/17/15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94F758-9C54-4C3D-A91A-7F46FCD87E64}" type="slidenum">
              <a:rPr lang="en-US" smtClean="0"/>
              <a:t>‹#›</a:t>
            </a:fld>
            <a:endParaRPr lang="en-US"/>
          </a:p>
        </p:txBody>
      </p:sp>
    </p:spTree>
    <p:extLst>
      <p:ext uri="{BB962C8B-B14F-4D97-AF65-F5344CB8AC3E}">
        <p14:creationId xmlns:p14="http://schemas.microsoft.com/office/powerpoint/2010/main" val="2249987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8A90D74-F6DF-4CF2-8BAF-4EAB95B582B5}" type="datetimeFigureOut">
              <a:rPr lang="en-US" smtClean="0"/>
              <a:t>07/17/15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94F758-9C54-4C3D-A91A-7F46FCD87E64}" type="slidenum">
              <a:rPr lang="en-US" smtClean="0"/>
              <a:t>‹#›</a:t>
            </a:fld>
            <a:endParaRPr lang="en-US"/>
          </a:p>
        </p:txBody>
      </p:sp>
    </p:spTree>
    <p:extLst>
      <p:ext uri="{BB962C8B-B14F-4D97-AF65-F5344CB8AC3E}">
        <p14:creationId xmlns:p14="http://schemas.microsoft.com/office/powerpoint/2010/main" val="3464691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8A90D74-F6DF-4CF2-8BAF-4EAB95B582B5}" type="datetimeFigureOut">
              <a:rPr lang="en-US" smtClean="0"/>
              <a:t>07/17/15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94F758-9C54-4C3D-A91A-7F46FCD87E64}" type="slidenum">
              <a:rPr lang="en-US" smtClean="0"/>
              <a:t>‹#›</a:t>
            </a:fld>
            <a:endParaRPr lang="en-US"/>
          </a:p>
        </p:txBody>
      </p:sp>
    </p:spTree>
    <p:extLst>
      <p:ext uri="{BB962C8B-B14F-4D97-AF65-F5344CB8AC3E}">
        <p14:creationId xmlns:p14="http://schemas.microsoft.com/office/powerpoint/2010/main" val="840519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8A90D74-F6DF-4CF2-8BAF-4EAB95B582B5}" type="datetimeFigureOut">
              <a:rPr lang="en-US" smtClean="0"/>
              <a:t>07/17/15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94F758-9C54-4C3D-A91A-7F46FCD87E64}" type="slidenum">
              <a:rPr lang="en-US" smtClean="0"/>
              <a:t>‹#›</a:t>
            </a:fld>
            <a:endParaRPr lang="en-US"/>
          </a:p>
        </p:txBody>
      </p:sp>
    </p:spTree>
    <p:extLst>
      <p:ext uri="{BB962C8B-B14F-4D97-AF65-F5344CB8AC3E}">
        <p14:creationId xmlns:p14="http://schemas.microsoft.com/office/powerpoint/2010/main" val="2551458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8A90D74-F6DF-4CF2-8BAF-4EAB95B582B5}" type="datetimeFigureOut">
              <a:rPr lang="en-US" smtClean="0"/>
              <a:t>07/17/15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94F758-9C54-4C3D-A91A-7F46FCD87E64}" type="slidenum">
              <a:rPr lang="en-US" smtClean="0"/>
              <a:t>‹#›</a:t>
            </a:fld>
            <a:endParaRPr lang="en-US"/>
          </a:p>
        </p:txBody>
      </p:sp>
    </p:spTree>
    <p:extLst>
      <p:ext uri="{BB962C8B-B14F-4D97-AF65-F5344CB8AC3E}">
        <p14:creationId xmlns:p14="http://schemas.microsoft.com/office/powerpoint/2010/main" val="1209201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8A90D74-F6DF-4CF2-8BAF-4EAB95B582B5}" type="datetimeFigureOut">
              <a:rPr lang="en-US" smtClean="0"/>
              <a:t>07/17/15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94F758-9C54-4C3D-A91A-7F46FCD87E64}" type="slidenum">
              <a:rPr lang="en-US" smtClean="0"/>
              <a:t>‹#›</a:t>
            </a:fld>
            <a:endParaRPr lang="en-US"/>
          </a:p>
        </p:txBody>
      </p:sp>
    </p:spTree>
    <p:extLst>
      <p:ext uri="{BB962C8B-B14F-4D97-AF65-F5344CB8AC3E}">
        <p14:creationId xmlns:p14="http://schemas.microsoft.com/office/powerpoint/2010/main" val="916655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A90D74-F6DF-4CF2-8BAF-4EAB95B582B5}" type="datetimeFigureOut">
              <a:rPr lang="en-US" smtClean="0"/>
              <a:t>07/17/15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94F758-9C54-4C3D-A91A-7F46FCD87E64}" type="slidenum">
              <a:rPr lang="en-US" smtClean="0"/>
              <a:t>‹#›</a:t>
            </a:fld>
            <a:endParaRPr lang="en-US"/>
          </a:p>
        </p:txBody>
      </p:sp>
    </p:spTree>
    <p:extLst>
      <p:ext uri="{BB962C8B-B14F-4D97-AF65-F5344CB8AC3E}">
        <p14:creationId xmlns:p14="http://schemas.microsoft.com/office/powerpoint/2010/main" val="654413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A90D74-F6DF-4CF2-8BAF-4EAB95B582B5}" type="datetimeFigureOut">
              <a:rPr lang="en-US" smtClean="0"/>
              <a:t>07/17/15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94F758-9C54-4C3D-A91A-7F46FCD87E64}" type="slidenum">
              <a:rPr lang="en-US" smtClean="0"/>
              <a:t>‹#›</a:t>
            </a:fld>
            <a:endParaRPr lang="en-US"/>
          </a:p>
        </p:txBody>
      </p:sp>
    </p:spTree>
    <p:extLst>
      <p:ext uri="{BB962C8B-B14F-4D97-AF65-F5344CB8AC3E}">
        <p14:creationId xmlns:p14="http://schemas.microsoft.com/office/powerpoint/2010/main" val="3885403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A90D74-F6DF-4CF2-8BAF-4EAB95B582B5}" type="datetimeFigureOut">
              <a:rPr lang="en-US" smtClean="0"/>
              <a:t>07/17/15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94F758-9C54-4C3D-A91A-7F46FCD87E64}" type="slidenum">
              <a:rPr lang="en-US" smtClean="0"/>
              <a:t>‹#›</a:t>
            </a:fld>
            <a:endParaRPr lang="en-US"/>
          </a:p>
        </p:txBody>
      </p:sp>
    </p:spTree>
    <p:extLst>
      <p:ext uri="{BB962C8B-B14F-4D97-AF65-F5344CB8AC3E}">
        <p14:creationId xmlns:p14="http://schemas.microsoft.com/office/powerpoint/2010/main" val="373355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A90D74-F6DF-4CF2-8BAF-4EAB95B582B5}" type="datetimeFigureOut">
              <a:rPr lang="en-US" smtClean="0"/>
              <a:t>07/17/15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94F758-9C54-4C3D-A91A-7F46FCD87E64}" type="slidenum">
              <a:rPr lang="en-US" smtClean="0"/>
              <a:t>‹#›</a:t>
            </a:fld>
            <a:endParaRPr lang="en-US"/>
          </a:p>
        </p:txBody>
      </p:sp>
    </p:spTree>
    <p:extLst>
      <p:ext uri="{BB962C8B-B14F-4D97-AF65-F5344CB8AC3E}">
        <p14:creationId xmlns:p14="http://schemas.microsoft.com/office/powerpoint/2010/main" val="9856376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1.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07/relationships/media" Target="../media/media2.mp4"/><Relationship Id="rId7" Type="http://schemas.openxmlformats.org/officeDocument/2006/relationships/image" Target="../media/image1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9.xml"/><Relationship Id="rId5" Type="http://schemas.openxmlformats.org/officeDocument/2006/relationships/slideLayout" Target="../slideLayouts/slideLayout4.xml"/><Relationship Id="rId4" Type="http://schemas.openxmlformats.org/officeDocument/2006/relationships/video" Target="../media/media2.mp4"/><Relationship Id="rId9"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07/relationships/media" Target="../media/media2.mp4"/><Relationship Id="rId7" Type="http://schemas.openxmlformats.org/officeDocument/2006/relationships/image" Target="../media/image1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0.xml"/><Relationship Id="rId5" Type="http://schemas.openxmlformats.org/officeDocument/2006/relationships/slideLayout" Target="../slideLayouts/slideLayout4.xml"/><Relationship Id="rId4" Type="http://schemas.openxmlformats.org/officeDocument/2006/relationships/video" Target="../media/media2.mp4"/><Relationship Id="rId9"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4.emf"/><Relationship Id="rId4" Type="http://schemas.openxmlformats.org/officeDocument/2006/relationships/image" Target="../media/image23.emf"/></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7.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8" Type="http://schemas.openxmlformats.org/officeDocument/2006/relationships/image" Target="../media/image29.png"/><Relationship Id="rId3" Type="http://schemas.microsoft.com/office/2007/relationships/media" Target="../media/media5.mp4"/><Relationship Id="rId7" Type="http://schemas.openxmlformats.org/officeDocument/2006/relationships/image" Target="../media/image28.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23.xml"/><Relationship Id="rId5" Type="http://schemas.openxmlformats.org/officeDocument/2006/relationships/slideLayout" Target="../slideLayouts/slideLayout4.xml"/><Relationship Id="rId4" Type="http://schemas.openxmlformats.org/officeDocument/2006/relationships/video" Target="../media/media5.mp4"/></Relationships>
</file>

<file path=ppt/slides/_rels/slide24.xml.rels><?xml version="1.0" encoding="UTF-8" standalone="yes"?>
<Relationships xmlns="http://schemas.openxmlformats.org/package/2006/relationships"><Relationship Id="rId8" Type="http://schemas.openxmlformats.org/officeDocument/2006/relationships/image" Target="../media/image29.png"/><Relationship Id="rId3" Type="http://schemas.microsoft.com/office/2007/relationships/media" Target="../media/media5.mp4"/><Relationship Id="rId7" Type="http://schemas.openxmlformats.org/officeDocument/2006/relationships/image" Target="../media/image28.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24.xml"/><Relationship Id="rId5" Type="http://schemas.openxmlformats.org/officeDocument/2006/relationships/slideLayout" Target="../slideLayouts/slideLayout4.xml"/><Relationship Id="rId4" Type="http://schemas.openxmlformats.org/officeDocument/2006/relationships/video" Target="../media/media5.mp4"/><Relationship Id="rId9" Type="http://schemas.openxmlformats.org/officeDocument/2006/relationships/image" Target="../media/image24.emf"/></Relationships>
</file>

<file path=ppt/slides/_rels/slide25.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media" Target="../media/media7.mp4"/><Relationship Id="rId7" Type="http://schemas.openxmlformats.org/officeDocument/2006/relationships/image" Target="../media/image30.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notesSlide" Target="../notesSlides/notesSlide25.xml"/><Relationship Id="rId5" Type="http://schemas.openxmlformats.org/officeDocument/2006/relationships/slideLayout" Target="../slideLayouts/slideLayout4.xml"/><Relationship Id="rId4" Type="http://schemas.openxmlformats.org/officeDocument/2006/relationships/video" Target="../media/media7.mp4"/><Relationship Id="rId9" Type="http://schemas.openxmlformats.org/officeDocument/2006/relationships/image" Target="../media/image24.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3137" y="1341193"/>
            <a:ext cx="8249755" cy="2387600"/>
          </a:xfrm>
        </p:spPr>
        <p:txBody>
          <a:bodyPr>
            <a:normAutofit fontScale="90000"/>
          </a:bodyPr>
          <a:lstStyle/>
          <a:p>
            <a:r>
              <a:rPr lang="en-US" dirty="0"/>
              <a:t>Safe Sequential Path Planning of Multi-Vehicle </a:t>
            </a:r>
            <a:r>
              <a:rPr lang="en-US" dirty="0" smtClean="0"/>
              <a:t>Systems</a:t>
            </a:r>
            <a:endParaRPr lang="en-US" dirty="0"/>
          </a:p>
        </p:txBody>
      </p:sp>
      <p:sp>
        <p:nvSpPr>
          <p:cNvPr id="3" name="Subtitle 2"/>
          <p:cNvSpPr>
            <a:spLocks noGrp="1"/>
          </p:cNvSpPr>
          <p:nvPr>
            <p:ph type="subTitle" idx="1"/>
          </p:nvPr>
        </p:nvSpPr>
        <p:spPr>
          <a:xfrm>
            <a:off x="1143000" y="3820868"/>
            <a:ext cx="6858000" cy="1655762"/>
          </a:xfrm>
        </p:spPr>
        <p:txBody>
          <a:bodyPr>
            <a:normAutofit/>
          </a:bodyPr>
          <a:lstStyle/>
          <a:p>
            <a:r>
              <a:rPr lang="en-US" dirty="0"/>
              <a:t>via</a:t>
            </a:r>
            <a:br>
              <a:rPr lang="en-US" dirty="0"/>
            </a:br>
            <a:r>
              <a:rPr lang="en-US" dirty="0"/>
              <a:t>Double-Obstacle Hamilton-Jacobi-Isaacs </a:t>
            </a:r>
            <a:r>
              <a:rPr lang="en-US" dirty="0" err="1"/>
              <a:t>Variational</a:t>
            </a:r>
            <a:r>
              <a:rPr lang="en-US" dirty="0"/>
              <a:t> </a:t>
            </a:r>
            <a:r>
              <a:rPr lang="en-US" dirty="0" smtClean="0"/>
              <a:t>Inequality</a:t>
            </a:r>
            <a:endParaRPr lang="en-US" dirty="0"/>
          </a:p>
          <a:p>
            <a:r>
              <a:rPr lang="en-US" dirty="0" smtClean="0"/>
              <a:t>Mo Chen, Jaime </a:t>
            </a:r>
            <a:r>
              <a:rPr lang="en-US" dirty="0" err="1" smtClean="0"/>
              <a:t>Fisac</a:t>
            </a:r>
            <a:r>
              <a:rPr lang="en-US" dirty="0" smtClean="0"/>
              <a:t>, Shankar </a:t>
            </a:r>
            <a:r>
              <a:rPr lang="en-US" dirty="0" err="1" smtClean="0"/>
              <a:t>Sastry</a:t>
            </a:r>
            <a:r>
              <a:rPr lang="en-US" dirty="0" smtClean="0"/>
              <a:t>, Claire Tomlin</a:t>
            </a:r>
            <a:endParaRPr lang="en-US" dirty="0"/>
          </a:p>
        </p:txBody>
      </p:sp>
    </p:spTree>
    <p:extLst>
      <p:ext uri="{BB962C8B-B14F-4D97-AF65-F5344CB8AC3E}">
        <p14:creationId xmlns:p14="http://schemas.microsoft.com/office/powerpoint/2010/main" val="2313939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Double-Obstacle HJ </a:t>
            </a:r>
            <a:r>
              <a:rPr lang="en-US" dirty="0" err="1" smtClean="0"/>
              <a:t>Variational</a:t>
            </a:r>
            <a:r>
              <a:rPr lang="en-US" dirty="0" smtClean="0"/>
              <a:t> Inequalities</a:t>
            </a:r>
            <a:r>
              <a:rPr lang="en-US" baseline="30000" dirty="0" smtClean="0"/>
              <a:t>[1]</a:t>
            </a:r>
            <a:r>
              <a:rPr lang="en-US" dirty="0" smtClean="0"/>
              <a:t> (VI)</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62500" lnSpcReduction="20000"/>
              </a:bodyPr>
              <a:lstStyle/>
              <a:p>
                <a:pPr marL="0" indent="0">
                  <a:buNone/>
                </a:pPr>
                <a:r>
                  <a:rPr lang="en-US" dirty="0" smtClean="0"/>
                  <a:t>Moving target set and obstacles</a:t>
                </a:r>
                <a:endParaRPr lang="en-US" baseline="30000" dirty="0" smtClean="0"/>
              </a:p>
              <a:p>
                <a:pPr marL="0" indent="0">
                  <a:buNone/>
                </a:pPr>
                <a:endParaRPr lang="en-US" i="1"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begChr m:val="{"/>
                              <m:endChr m:val="}"/>
                              <m:ctrlPr>
                                <a:rPr lang="en-US" b="0" i="1" smtClean="0">
                                  <a:latin typeface="Cambria Math" panose="02040503050406030204" pitchFamily="18" charset="0"/>
                                </a:rPr>
                              </m:ctrlPr>
                            </m:dPr>
                            <m:e>
                              <m:eqArr>
                                <m:eqArrPr>
                                  <m:ctrlPr>
                                    <a:rPr lang="en-US" i="1">
                                      <a:latin typeface="Cambria Math" panose="02040503050406030204" pitchFamily="18" charset="0"/>
                                    </a:rPr>
                                  </m:ctrlPr>
                                </m:eqArrPr>
                                <m:e>
                                  <m:func>
                                    <m:funcPr>
                                      <m:ctrlPr>
                                        <a:rPr lang="en-US" i="1">
                                          <a:latin typeface="Cambria Math" panose="02040503050406030204" pitchFamily="18" charset="0"/>
                                        </a:rPr>
                                      </m:ctrlPr>
                                    </m:funcPr>
                                    <m:fName>
                                      <m:r>
                                        <m:rPr>
                                          <m:sty m:val="p"/>
                                        </m:rPr>
                                        <a:rPr lang="en-US">
                                          <a:latin typeface="Cambria Math" panose="02040503050406030204" pitchFamily="18" charset="0"/>
                                        </a:rPr>
                                        <m:t>min</m:t>
                                      </m:r>
                                    </m:fName>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a:rPr>
                                                <m:t>𝜕</m:t>
                                              </m:r>
                                              <m:r>
                                                <m:rPr>
                                                  <m:sty m:val="p"/>
                                                </m:rPr>
                                                <a:rPr lang="en-US">
                                                  <a:latin typeface="Cambria Math"/>
                                                </a:rPr>
                                                <m:t>Φ</m:t>
                                              </m:r>
                                            </m:num>
                                            <m:den>
                                              <m:r>
                                                <a:rPr lang="en-US" i="1">
                                                  <a:latin typeface="Cambria Math"/>
                                                </a:rPr>
                                                <m:t>𝜕</m:t>
                                              </m:r>
                                              <m:r>
                                                <a:rPr lang="en-US" i="1">
                                                  <a:latin typeface="Cambria Math"/>
                                                </a:rPr>
                                                <m:t>𝑡</m:t>
                                              </m:r>
                                            </m:den>
                                          </m:f>
                                          <m:r>
                                            <a:rPr lang="en-US">
                                              <a:latin typeface="Cambria Math"/>
                                            </a:rPr>
                                            <m:t>+</m:t>
                                          </m:r>
                                          <m:r>
                                            <a:rPr lang="en-US" i="1">
                                              <a:latin typeface="Cambria Math"/>
                                            </a:rPr>
                                            <m:t>𝐻</m:t>
                                          </m:r>
                                          <m:d>
                                            <m:dPr>
                                              <m:ctrlPr>
                                                <a:rPr lang="en-US" i="1">
                                                  <a:latin typeface="Cambria Math" panose="02040503050406030204" pitchFamily="18" charset="0"/>
                                                </a:rPr>
                                              </m:ctrlPr>
                                            </m:dPr>
                                            <m:e>
                                              <m:r>
                                                <a:rPr lang="en-US" i="1">
                                                  <a:latin typeface="Cambria Math"/>
                                                </a:rPr>
                                                <m:t>𝑥</m:t>
                                              </m:r>
                                              <m:r>
                                                <a:rPr lang="en-US" i="1">
                                                  <a:latin typeface="Cambria Math"/>
                                                </a:rPr>
                                                <m:t>,</m:t>
                                              </m:r>
                                              <m:r>
                                                <a:rPr lang="en-US">
                                                  <a:latin typeface="Cambria Math"/>
                                                </a:rPr>
                                                <m:t>𝛻</m:t>
                                              </m:r>
                                              <m:r>
                                                <m:rPr>
                                                  <m:sty m:val="p"/>
                                                </m:rPr>
                                                <a:rPr lang="en-US">
                                                  <a:latin typeface="Cambria Math"/>
                                                </a:rPr>
                                                <m:t>Φ</m:t>
                                              </m:r>
                                              <m:r>
                                                <a:rPr lang="en-US" i="1">
                                                  <a:latin typeface="Cambria Math"/>
                                                </a:rPr>
                                                <m:t> </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a:rPr>
                                                <m:t>𝜙</m:t>
                                              </m:r>
                                            </m:e>
                                            <m:sub>
                                              <m:r>
                                                <a:rPr lang="en-US" i="1">
                                                  <a:latin typeface="Cambria Math"/>
                                                </a:rPr>
                                                <m:t>𝒯</m:t>
                                              </m:r>
                                            </m:sub>
                                          </m:sSub>
                                          <m:d>
                                            <m:dPr>
                                              <m:ctrlPr>
                                                <a:rPr lang="en-US" i="1">
                                                  <a:latin typeface="Cambria Math" panose="02040503050406030204" pitchFamily="18" charset="0"/>
                                                </a:rPr>
                                              </m:ctrlPr>
                                            </m:dPr>
                                            <m:e>
                                              <m:r>
                                                <a:rPr lang="en-US" i="1">
                                                  <a:latin typeface="Cambria Math"/>
                                                </a:rPr>
                                                <m:t>𝑥</m:t>
                                              </m:r>
                                              <m:r>
                                                <a:rPr lang="en-US" i="1">
                                                  <a:latin typeface="Cambria Math" panose="02040503050406030204" pitchFamily="18" charset="0"/>
                                                </a:rPr>
                                                <m:t>,</m:t>
                                              </m:r>
                                              <m:r>
                                                <a:rPr lang="en-US" i="1">
                                                  <a:latin typeface="Cambria Math" panose="02040503050406030204" pitchFamily="18" charset="0"/>
                                                </a:rPr>
                                                <m:t>𝑡</m:t>
                                              </m:r>
                                            </m:e>
                                          </m:d>
                                          <m:r>
                                            <a:rPr lang="en-US" i="1">
                                              <a:latin typeface="Cambria Math" panose="02040503050406030204" pitchFamily="18" charset="0"/>
                                            </a:rPr>
                                            <m:t>−</m:t>
                                          </m:r>
                                          <m:r>
                                            <m:rPr>
                                              <m:sty m:val="p"/>
                                            </m:rPr>
                                            <a:rPr lang="en-US">
                                              <a:latin typeface="Cambria Math" panose="02040503050406030204" pitchFamily="18" charset="0"/>
                                            </a:rPr>
                                            <m:t>Φ</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𝑡</m:t>
                                              </m:r>
                                            </m:e>
                                          </m:d>
                                        </m:e>
                                      </m:d>
                                    </m:e>
                                  </m:func>
                                  <m:r>
                                    <a:rPr lang="en-US" b="0" i="1" smtClean="0">
                                      <a:latin typeface="Cambria Math" panose="02040503050406030204" pitchFamily="18" charset="0"/>
                                    </a:rPr>
                                    <m:t>,</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𝒞</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r>
                                    <m:rPr>
                                      <m:sty m:val="p"/>
                                    </m:rPr>
                                    <a:rPr lang="en-US" b="0" i="0" smtClean="0">
                                      <a:latin typeface="Cambria Math" panose="02040503050406030204" pitchFamily="18" charset="0"/>
                                    </a:rPr>
                                    <m:t>Φ</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e>
                                  </m:d>
                                </m:e>
                              </m:eqArr>
                            </m:e>
                          </m:d>
                        </m:e>
                      </m:func>
                      <m:r>
                        <a:rPr lang="en-US" i="1">
                          <a:latin typeface="Cambria Math"/>
                        </a:rPr>
                        <m:t>=0</m:t>
                      </m:r>
                      <m:r>
                        <a:rPr lang="en-US" i="1">
                          <a:latin typeface="Cambria Math" panose="02040503050406030204" pitchFamily="18" charset="0"/>
                        </a:rPr>
                        <m:t>, </m:t>
                      </m:r>
                      <m:r>
                        <a:rPr lang="en-US" i="1">
                          <a:latin typeface="Cambria Math" panose="02040503050406030204" pitchFamily="18" charset="0"/>
                        </a:rPr>
                        <m:t>𝑡</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𝑇</m:t>
                          </m:r>
                          <m:r>
                            <a:rPr lang="en-US" i="1">
                              <a:latin typeface="Cambria Math" panose="02040503050406030204" pitchFamily="18" charset="0"/>
                            </a:rPr>
                            <m:t>,0</m:t>
                          </m:r>
                        </m:e>
                      </m:d>
                    </m:oMath>
                  </m:oMathPara>
                </a14:m>
                <a:endParaRPr lang="en-US" i="1" dirty="0">
                  <a:latin typeface="Cambria Math"/>
                </a:endParaRPr>
              </a:p>
              <a:p>
                <a:pPr marL="0" indent="0">
                  <a:buNone/>
                </a:pPr>
                <a:endParaRPr lang="en-US" dirty="0" smtClean="0">
                  <a:latin typeface="Cambria Math"/>
                </a:endParaRP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a:rPr>
                        <m:t>Φ</m:t>
                      </m:r>
                      <m:d>
                        <m:dPr>
                          <m:ctrlPr>
                            <a:rPr lang="en-US" i="1">
                              <a:latin typeface="Cambria Math" panose="02040503050406030204" pitchFamily="18" charset="0"/>
                            </a:rPr>
                          </m:ctrlPr>
                        </m:dPr>
                        <m:e>
                          <m:r>
                            <a:rPr lang="en-US" i="1">
                              <a:latin typeface="Cambria Math"/>
                            </a:rPr>
                            <m:t>𝑥</m:t>
                          </m:r>
                          <m:r>
                            <a:rPr lang="en-US" i="1">
                              <a:latin typeface="Cambria Math"/>
                            </a:rPr>
                            <m:t>,0</m:t>
                          </m:r>
                        </m:e>
                      </m:d>
                      <m:r>
                        <a:rPr lang="en-US" i="1">
                          <a:latin typeface="Cambria Math"/>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𝜙</m:t>
                                  </m:r>
                                </m:e>
                                <m:sub>
                                  <m:r>
                                    <a:rPr lang="en-US" i="1">
                                      <a:latin typeface="Cambria Math"/>
                                    </a:rPr>
                                    <m:t>𝒯</m:t>
                                  </m:r>
                                </m:sub>
                              </m:sSub>
                              <m:d>
                                <m:dPr>
                                  <m:ctrlPr>
                                    <a:rPr lang="en-US" i="1">
                                      <a:latin typeface="Cambria Math" panose="02040503050406030204" pitchFamily="18" charset="0"/>
                                    </a:rPr>
                                  </m:ctrlPr>
                                </m:dPr>
                                <m:e>
                                  <m:r>
                                    <a:rPr lang="en-US" i="1">
                                      <a:latin typeface="Cambria Math"/>
                                    </a:rPr>
                                    <m:t>𝑥</m:t>
                                  </m:r>
                                  <m:r>
                                    <a:rPr lang="en-US" b="0" i="1" smtClean="0">
                                      <a:latin typeface="Cambria Math" panose="02040503050406030204" pitchFamily="18" charset="0"/>
                                    </a:rPr>
                                    <m:t>,0</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𝜙</m:t>
                                  </m:r>
                                </m:e>
                                <m:sub>
                                  <m:r>
                                    <a:rPr lang="en-US" i="1">
                                      <a:latin typeface="Cambria Math" panose="02040503050406030204" pitchFamily="18" charset="0"/>
                                    </a:rPr>
                                    <m:t>𝒞</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,0</m:t>
                                  </m:r>
                                </m:e>
                              </m:d>
                            </m:e>
                          </m:d>
                        </m:e>
                      </m:func>
                    </m:oMath>
                  </m:oMathPara>
                </a14:m>
                <a:endParaRPr lang="en-US" dirty="0" smtClean="0"/>
              </a:p>
              <a:p>
                <a:endParaRPr lang="en-US" dirty="0" smtClean="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𝒞</m:t>
                        </m:r>
                      </m:sub>
                    </m:sSub>
                  </m:oMath>
                </a14:m>
                <a:r>
                  <a:rPr lang="en-US" dirty="0" smtClean="0"/>
                  <a:t>: allowed set of states (complement of forbidden states or obstacles)</a:t>
                </a:r>
              </a:p>
              <a:p>
                <a:r>
                  <a:rPr lang="en-US" dirty="0" smtClean="0"/>
                  <a:t>For static sets, simply drop time-dependence 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𝒯</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𝒞</m:t>
                        </m:r>
                      </m:sub>
                    </m:sSub>
                  </m:oMath>
                </a14:m>
                <a:endParaRPr lang="en-US" dirty="0" smtClean="0"/>
              </a:p>
              <a:p>
                <a:r>
                  <a:rPr lang="en-US" dirty="0" smtClean="0"/>
                  <a:t>Restricts </a:t>
                </a:r>
                <a14:m>
                  <m:oMath xmlns:m="http://schemas.openxmlformats.org/officeDocument/2006/math">
                    <m:r>
                      <m:rPr>
                        <m:sty m:val="p"/>
                      </m:rPr>
                      <a:rPr lang="en-US">
                        <a:latin typeface="Cambria Math" panose="02040503050406030204" pitchFamily="18" charset="0"/>
                      </a:rPr>
                      <m:t>Φ</m:t>
                    </m:r>
                  </m:oMath>
                </a14:m>
                <a:r>
                  <a:rPr lang="en-US" dirty="0"/>
                  <a:t> to always be at most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𝜙</m:t>
                        </m:r>
                      </m:e>
                      <m:sub>
                        <m:r>
                          <a:rPr lang="en-US" i="1">
                            <a:latin typeface="Cambria Math" panose="02040503050406030204" pitchFamily="18" charset="0"/>
                          </a:rPr>
                          <m:t>𝒯</m:t>
                        </m:r>
                      </m:sub>
                    </m:sSub>
                  </m:oMath>
                </a14:m>
                <a:r>
                  <a:rPr lang="en-US" dirty="0"/>
                  <a:t> everywhere</a:t>
                </a:r>
              </a:p>
              <a:p>
                <a:pPr lvl="1"/>
                <a:r>
                  <a:rPr lang="en-US" dirty="0" smtClean="0"/>
                  <a:t>The target </a:t>
                </a:r>
                <a:r>
                  <a:rPr lang="en-US" dirty="0"/>
                  <a:t>set is always part of the reachable set</a:t>
                </a:r>
              </a:p>
              <a:p>
                <a:r>
                  <a:rPr lang="en-US" dirty="0"/>
                  <a:t>Restricts </a:t>
                </a:r>
                <a14:m>
                  <m:oMath xmlns:m="http://schemas.openxmlformats.org/officeDocument/2006/math">
                    <m:r>
                      <m:rPr>
                        <m:sty m:val="p"/>
                      </m:rPr>
                      <a:rPr lang="en-US">
                        <a:latin typeface="Cambria Math" panose="02040503050406030204" pitchFamily="18" charset="0"/>
                      </a:rPr>
                      <m:t>Φ</m:t>
                    </m:r>
                  </m:oMath>
                </a14:m>
                <a:r>
                  <a:rPr lang="en-US" dirty="0"/>
                  <a:t> to always be </a:t>
                </a:r>
                <a:r>
                  <a:rPr lang="en-US" dirty="0" smtClean="0"/>
                  <a:t>at least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𝜙</m:t>
                        </m:r>
                      </m:e>
                      <m:sub>
                        <m:r>
                          <a:rPr lang="en-US" b="0" i="1" smtClean="0">
                            <a:latin typeface="Cambria Math" panose="02040503050406030204" pitchFamily="18" charset="0"/>
                          </a:rPr>
                          <m:t>𝒞</m:t>
                        </m:r>
                      </m:sub>
                    </m:sSub>
                  </m:oMath>
                </a14:m>
                <a:r>
                  <a:rPr lang="en-US" dirty="0"/>
                  <a:t> everywhere</a:t>
                </a:r>
              </a:p>
              <a:p>
                <a:pPr lvl="1"/>
                <a:r>
                  <a:rPr lang="en-US" dirty="0" smtClean="0"/>
                  <a:t>The reachable set must be inside the allowed set of states</a:t>
                </a:r>
              </a:p>
              <a:p>
                <a:r>
                  <a:rPr lang="en-US" dirty="0" smtClean="0"/>
                  <a:t>No state augmentation</a:t>
                </a: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618" t="-2241" b="-2381"/>
                </a:stretch>
              </a:blipFill>
            </p:spPr>
            <p:txBody>
              <a:bodyPr/>
              <a:lstStyle/>
              <a:p>
                <a:r>
                  <a:rPr lang="en-US">
                    <a:noFill/>
                  </a:rPr>
                  <a:t> </a:t>
                </a:r>
              </a:p>
            </p:txBody>
          </p:sp>
        </mc:Fallback>
      </mc:AlternateContent>
      <p:sp>
        <p:nvSpPr>
          <p:cNvPr id="4" name="TextBox 3"/>
          <p:cNvSpPr txBox="1"/>
          <p:nvPr/>
        </p:nvSpPr>
        <p:spPr>
          <a:xfrm>
            <a:off x="628650" y="6200825"/>
            <a:ext cx="8013545" cy="738664"/>
          </a:xfrm>
          <a:prstGeom prst="rect">
            <a:avLst/>
          </a:prstGeom>
          <a:noFill/>
        </p:spPr>
        <p:txBody>
          <a:bodyPr wrap="square" rtlCol="0">
            <a:spAutoFit/>
          </a:bodyPr>
          <a:lstStyle/>
          <a:p>
            <a:r>
              <a:rPr lang="en-US" sz="1400" dirty="0" smtClean="0"/>
              <a:t>[1] </a:t>
            </a:r>
            <a:r>
              <a:rPr lang="en-US" sz="1400" dirty="0"/>
              <a:t>J. F. </a:t>
            </a:r>
            <a:r>
              <a:rPr lang="en-US" sz="1400" dirty="0" err="1"/>
              <a:t>Fisac</a:t>
            </a:r>
            <a:r>
              <a:rPr lang="en-US" sz="1400" dirty="0"/>
              <a:t>, M. Chen, C. J. Tomlin, S. </a:t>
            </a:r>
            <a:r>
              <a:rPr lang="en-US" sz="1400" dirty="0" err="1"/>
              <a:t>Sastry</a:t>
            </a:r>
            <a:r>
              <a:rPr lang="en-US" sz="1400" dirty="0"/>
              <a:t>. (October 2014) Reach-Avoid Problems with Time-Varying Dynamics, Targets and Constraints. 18th International Conference on Hybrid Systems: Computation and Control, 2015</a:t>
            </a:r>
            <a:r>
              <a:rPr lang="en-US" sz="1400" dirty="0" smtClean="0"/>
              <a:t>. </a:t>
            </a:r>
            <a:endParaRPr lang="en-US" sz="1400" dirty="0"/>
          </a:p>
        </p:txBody>
      </p:sp>
    </p:spTree>
    <p:extLst>
      <p:ext uri="{BB962C8B-B14F-4D97-AF65-F5344CB8AC3E}">
        <p14:creationId xmlns:p14="http://schemas.microsoft.com/office/powerpoint/2010/main" val="40538641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Numerical Implementation</a:t>
            </a:r>
            <a:endParaRPr lang="en-US" dirty="0"/>
          </a:p>
        </p:txBody>
      </p:sp>
      <p:pic>
        <p:nvPicPr>
          <p:cNvPr id="4" name="Picture 3"/>
          <p:cNvPicPr>
            <a:picLocks noChangeAspect="1"/>
          </p:cNvPicPr>
          <p:nvPr/>
        </p:nvPicPr>
        <p:blipFill>
          <a:blip r:embed="rId3"/>
          <a:stretch>
            <a:fillRect/>
          </a:stretch>
        </p:blipFill>
        <p:spPr>
          <a:xfrm>
            <a:off x="4340466" y="2120861"/>
            <a:ext cx="4803534" cy="3760866"/>
          </a:xfrm>
          <a:prstGeom prst="rect">
            <a:avLst/>
          </a:prstGeom>
        </p:spPr>
      </p:pic>
      <mc:AlternateContent xmlns:mc="http://schemas.openxmlformats.org/markup-compatibility/2006" xmlns:a14="http://schemas.microsoft.com/office/drawing/2010/main">
        <mc:Choice Requires="a14">
          <p:sp>
            <p:nvSpPr>
              <p:cNvPr id="9" name="Content Placeholder 2"/>
              <p:cNvSpPr>
                <a:spLocks noGrp="1"/>
              </p:cNvSpPr>
              <p:nvPr>
                <p:ph idx="1"/>
              </p:nvPr>
            </p:nvSpPr>
            <p:spPr>
              <a:xfrm>
                <a:off x="628650" y="1825624"/>
                <a:ext cx="3669030" cy="3684221"/>
              </a:xfrm>
            </p:spPr>
            <p:txBody>
              <a:bodyPr>
                <a:normAutofit fontScale="62500" lnSpcReduction="20000"/>
              </a:bodyPr>
              <a:lstStyle/>
              <a:p>
                <a:pPr marL="0" indent="0">
                  <a:buNone/>
                </a:pPr>
                <a:r>
                  <a:rPr lang="en-US" dirty="0" smtClean="0"/>
                  <a:t>Numerical derivatives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𝑡</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m:t>
                          </m:r>
                        </m:e>
                      </m:acc>
                      <m:r>
                        <a:rPr lang="en-US" b="0" i="1" dirty="0"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𝐷</m:t>
                          </m:r>
                        </m:e>
                        <m:sub>
                          <m:r>
                            <a:rPr lang="en-US" b="0" i="1" smtClean="0">
                              <a:latin typeface="Cambria Math" panose="02040503050406030204" pitchFamily="18" charset="0"/>
                            </a:rPr>
                            <m:t>𝑥</m:t>
                          </m:r>
                        </m:sub>
                        <m:sup>
                          <m:r>
                            <a:rPr lang="en-US" b="0" i="1" smtClean="0">
                              <a:latin typeface="Cambria Math" panose="02040503050406030204" pitchFamily="18" charset="0"/>
                            </a:rPr>
                            <m:t>+</m:t>
                          </m:r>
                        </m:sup>
                      </m:sSubSup>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m:t>
                          </m:r>
                        </m:e>
                      </m:acc>
                      <m:r>
                        <a:rPr lang="en-US" b="0" i="1" dirty="0" smtClean="0">
                          <a:latin typeface="Cambria Math" panose="02040503050406030204" pitchFamily="18" charset="0"/>
                        </a:rPr>
                        <m:t>,</m:t>
                      </m:r>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𝐷</m:t>
                          </m:r>
                        </m:e>
                        <m:sub>
                          <m:r>
                            <a:rPr lang="en-US" b="0" i="1" dirty="0" smtClean="0">
                              <a:latin typeface="Cambria Math" panose="02040503050406030204" pitchFamily="18" charset="0"/>
                            </a:rPr>
                            <m:t>𝑥</m:t>
                          </m:r>
                        </m:sub>
                        <m:sup>
                          <m:r>
                            <a:rPr lang="en-US" b="0" i="1" dirty="0" smtClean="0">
                              <a:latin typeface="Cambria Math" panose="02040503050406030204" pitchFamily="18" charset="0"/>
                            </a:rPr>
                            <m:t>−</m:t>
                          </m:r>
                        </m:sup>
                      </m:sSubSup>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𝑉</m:t>
                          </m:r>
                        </m:e>
                      </m:acc>
                    </m:oMath>
                  </m:oMathPara>
                </a14:m>
                <a:endParaRPr lang="en-US" dirty="0" smtClean="0"/>
              </a:p>
              <a:p>
                <a:r>
                  <a:rPr lang="en-US" dirty="0" smtClean="0"/>
                  <a:t>Standard schemes (including high order schemes) </a:t>
                </a:r>
              </a:p>
              <a:p>
                <a:pPr marL="0" indent="0">
                  <a:buNone/>
                </a:pPr>
                <a:endParaRPr lang="en-US" dirty="0" smtClean="0"/>
              </a:p>
              <a:p>
                <a:pPr marL="0" indent="0">
                  <a:buNone/>
                </a:pPr>
                <a:r>
                  <a:rPr lang="en-US" dirty="0" smtClean="0"/>
                  <a:t>Numerical Hamiltonian</a:t>
                </a:r>
              </a:p>
              <a:p>
                <a:r>
                  <a:rPr lang="en-US" dirty="0" smtClean="0"/>
                  <a:t>Lax </a:t>
                </a:r>
                <a:r>
                  <a:rPr lang="en-US" dirty="0" err="1" smtClean="0"/>
                  <a:t>Friedrichs</a:t>
                </a:r>
                <a:endParaRPr lang="en-US" dirty="0"/>
              </a:p>
              <a:p>
                <a:endParaRPr lang="en-US" dirty="0" smtClean="0"/>
              </a:p>
              <a:p>
                <a:pPr marL="0" indent="0">
                  <a:buNone/>
                </a:pPr>
                <a:r>
                  <a:rPr lang="en-US" dirty="0" smtClean="0"/>
                  <a:t>Above already implemented in the Level Set Toolbox</a:t>
                </a:r>
                <a:r>
                  <a:rPr lang="en-US" baseline="30000" dirty="0" smtClean="0"/>
                  <a:t>[2]</a:t>
                </a:r>
              </a:p>
              <a:p>
                <a:pPr marL="0" indent="0">
                  <a:buNone/>
                </a:pPr>
                <a:endParaRPr lang="en-US" dirty="0"/>
              </a:p>
              <a:p>
                <a:pPr marL="0" indent="0">
                  <a:buNone/>
                </a:pPr>
                <a:r>
                  <a:rPr lang="en-US" dirty="0">
                    <a:solidFill>
                      <a:schemeClr val="bg1"/>
                    </a:solidFill>
                  </a:rPr>
                  <a:t>Post-time step </a:t>
                </a:r>
                <a:r>
                  <a:rPr lang="en-US" dirty="0" smtClean="0">
                    <a:solidFill>
                      <a:schemeClr val="bg1"/>
                    </a:solidFill>
                  </a:rPr>
                  <a:t>modifications added to toolbox</a:t>
                </a:r>
              </a:p>
            </p:txBody>
          </p:sp>
        </mc:Choice>
        <mc:Fallback xmlns="">
          <p:sp>
            <p:nvSpPr>
              <p:cNvPr id="9" name="Content Placeholder 2"/>
              <p:cNvSpPr>
                <a:spLocks noGrp="1" noRot="1" noChangeAspect="1" noMove="1" noResize="1" noEditPoints="1" noAdjustHandles="1" noChangeArrowheads="1" noChangeShapeType="1" noTextEdit="1"/>
              </p:cNvSpPr>
              <p:nvPr>
                <p:ph idx="1"/>
              </p:nvPr>
            </p:nvSpPr>
            <p:spPr>
              <a:xfrm>
                <a:off x="628650" y="1825624"/>
                <a:ext cx="3669030" cy="3684221"/>
              </a:xfrm>
              <a:blipFill rotWithShape="0">
                <a:blip r:embed="rId4"/>
                <a:stretch>
                  <a:fillRect l="-1329" t="-2645" b="-23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297180" y="5627012"/>
                <a:ext cx="5654040" cy="9037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1600" i="1">
                              <a:latin typeface="Cambria Math" panose="02040503050406030204" pitchFamily="18" charset="0"/>
                            </a:rPr>
                          </m:ctrlPr>
                        </m:funcPr>
                        <m:fName>
                          <m:r>
                            <m:rPr>
                              <m:sty m:val="p"/>
                            </m:rPr>
                            <a:rPr lang="en-US" sz="1600" smtClean="0">
                              <a:solidFill>
                                <a:schemeClr val="tx1"/>
                              </a:solidFill>
                              <a:latin typeface="Cambria Math" panose="02040503050406030204" pitchFamily="18" charset="0"/>
                            </a:rPr>
                            <m:t>max</m:t>
                          </m:r>
                        </m:fName>
                        <m:e>
                          <m:d>
                            <m:dPr>
                              <m:begChr m:val="{"/>
                              <m:endChr m:val="}"/>
                              <m:ctrlPr>
                                <a:rPr lang="en-US" sz="1600" i="1">
                                  <a:latin typeface="Cambria Math" panose="02040503050406030204" pitchFamily="18" charset="0"/>
                                </a:rPr>
                              </m:ctrlPr>
                            </m:dPr>
                            <m:e>
                              <m:eqArr>
                                <m:eqArrPr>
                                  <m:ctrlPr>
                                    <a:rPr lang="en-US" sz="1600" i="1">
                                      <a:latin typeface="Cambria Math" panose="02040503050406030204" pitchFamily="18" charset="0"/>
                                    </a:rPr>
                                  </m:ctrlPr>
                                </m:eqArrPr>
                                <m:e>
                                  <m:func>
                                    <m:funcPr>
                                      <m:ctrlPr>
                                        <a:rPr lang="en-US" sz="1600" i="1">
                                          <a:latin typeface="Cambria Math" panose="02040503050406030204" pitchFamily="18" charset="0"/>
                                        </a:rPr>
                                      </m:ctrlPr>
                                    </m:funcPr>
                                    <m:fName>
                                      <m:r>
                                        <m:rPr>
                                          <m:sty m:val="p"/>
                                        </m:rPr>
                                        <a:rPr lang="en-US" sz="1600" smtClean="0">
                                          <a:solidFill>
                                            <a:schemeClr val="tx1"/>
                                          </a:solidFill>
                                          <a:latin typeface="Cambria Math" panose="02040503050406030204" pitchFamily="18" charset="0"/>
                                        </a:rPr>
                                        <m:t>min</m:t>
                                      </m:r>
                                    </m:fName>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a:rPr>
                                                <m:t>𝜕</m:t>
                                              </m:r>
                                              <m:r>
                                                <m:rPr>
                                                  <m:sty m:val="p"/>
                                                </m:rPr>
                                                <a:rPr lang="en-US" sz="1600">
                                                  <a:latin typeface="Cambria Math"/>
                                                </a:rPr>
                                                <m:t>Φ</m:t>
                                              </m:r>
                                            </m:num>
                                            <m:den>
                                              <m:r>
                                                <a:rPr lang="en-US" sz="1600" i="1">
                                                  <a:latin typeface="Cambria Math"/>
                                                </a:rPr>
                                                <m:t>𝜕</m:t>
                                              </m:r>
                                              <m:r>
                                                <a:rPr lang="en-US" sz="1600" i="1">
                                                  <a:latin typeface="Cambria Math"/>
                                                </a:rPr>
                                                <m:t>𝑡</m:t>
                                              </m:r>
                                            </m:den>
                                          </m:f>
                                          <m:r>
                                            <a:rPr lang="en-US" sz="1600">
                                              <a:latin typeface="Cambria Math"/>
                                            </a:rPr>
                                            <m:t>+</m:t>
                                          </m:r>
                                          <m:r>
                                            <a:rPr lang="en-US" sz="1600" i="1">
                                              <a:latin typeface="Cambria Math"/>
                                            </a:rPr>
                                            <m:t>𝐻</m:t>
                                          </m:r>
                                          <m:d>
                                            <m:dPr>
                                              <m:ctrlPr>
                                                <a:rPr lang="en-US" sz="1600" i="1">
                                                  <a:latin typeface="Cambria Math" panose="02040503050406030204" pitchFamily="18" charset="0"/>
                                                </a:rPr>
                                              </m:ctrlPr>
                                            </m:dPr>
                                            <m:e>
                                              <m:r>
                                                <a:rPr lang="en-US" sz="1600" i="1">
                                                  <a:latin typeface="Cambria Math"/>
                                                </a:rPr>
                                                <m:t>𝑥</m:t>
                                              </m:r>
                                              <m:r>
                                                <a:rPr lang="en-US" sz="1600" i="1">
                                                  <a:latin typeface="Cambria Math"/>
                                                </a:rPr>
                                                <m:t>,</m:t>
                                              </m:r>
                                              <m:r>
                                                <a:rPr lang="en-US" sz="1600">
                                                  <a:latin typeface="Cambria Math"/>
                                                </a:rPr>
                                                <m:t>𝛻</m:t>
                                              </m:r>
                                              <m:r>
                                                <m:rPr>
                                                  <m:sty m:val="p"/>
                                                </m:rPr>
                                                <a:rPr lang="en-US" sz="1600">
                                                  <a:latin typeface="Cambria Math"/>
                                                </a:rPr>
                                                <m:t>Φ</m:t>
                                              </m:r>
                                              <m:r>
                                                <a:rPr lang="en-US" sz="1600" i="1">
                                                  <a:latin typeface="Cambria Math"/>
                                                </a:rPr>
                                                <m:t> </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a:rPr>
                                                <m:t>𝜙</m:t>
                                              </m:r>
                                            </m:e>
                                            <m:sub>
                                              <m:r>
                                                <a:rPr lang="en-US" sz="1600" i="1">
                                                  <a:latin typeface="Cambria Math"/>
                                                </a:rPr>
                                                <m:t>𝒯</m:t>
                                              </m:r>
                                            </m:sub>
                                          </m:sSub>
                                          <m:d>
                                            <m:dPr>
                                              <m:ctrlPr>
                                                <a:rPr lang="en-US" sz="1600" i="1">
                                                  <a:latin typeface="Cambria Math" panose="02040503050406030204" pitchFamily="18" charset="0"/>
                                                </a:rPr>
                                              </m:ctrlPr>
                                            </m:dPr>
                                            <m:e>
                                              <m:r>
                                                <a:rPr lang="en-US" sz="1600" i="1">
                                                  <a:latin typeface="Cambria Math"/>
                                                </a:rPr>
                                                <m:t>𝑥</m:t>
                                              </m:r>
                                              <m:r>
                                                <a:rPr lang="en-US" sz="1600" i="1">
                                                  <a:latin typeface="Cambria Math" panose="02040503050406030204" pitchFamily="18" charset="0"/>
                                                </a:rPr>
                                                <m:t>,</m:t>
                                              </m:r>
                                              <m:r>
                                                <a:rPr lang="en-US" sz="1600" i="1">
                                                  <a:latin typeface="Cambria Math" panose="02040503050406030204" pitchFamily="18" charset="0"/>
                                                </a:rPr>
                                                <m:t>𝑡</m:t>
                                              </m:r>
                                            </m:e>
                                          </m:d>
                                          <m:r>
                                            <a:rPr lang="en-US" sz="1600" i="1">
                                              <a:latin typeface="Cambria Math" panose="02040503050406030204" pitchFamily="18" charset="0"/>
                                            </a:rPr>
                                            <m:t>−</m:t>
                                          </m:r>
                                          <m:r>
                                            <m:rPr>
                                              <m:sty m:val="p"/>
                                            </m:rPr>
                                            <a:rPr lang="en-US" sz="1600">
                                              <a:latin typeface="Cambria Math" panose="02040503050406030204" pitchFamily="18" charset="0"/>
                                            </a:rPr>
                                            <m:t>Φ</m:t>
                                          </m:r>
                                          <m:d>
                                            <m:dPr>
                                              <m:ctrlPr>
                                                <a:rPr lang="en-US" sz="1600" i="1">
                                                  <a:latin typeface="Cambria Math" panose="02040503050406030204" pitchFamily="18" charset="0"/>
                                                </a:rPr>
                                              </m:ctrlPr>
                                            </m:dPr>
                                            <m:e>
                                              <m:r>
                                                <a:rPr lang="en-US" sz="1600" i="1">
                                                  <a:latin typeface="Cambria Math" panose="02040503050406030204" pitchFamily="18" charset="0"/>
                                                </a:rPr>
                                                <m:t>𝑥</m:t>
                                              </m:r>
                                              <m:r>
                                                <a:rPr lang="en-US" sz="1600" i="1">
                                                  <a:latin typeface="Cambria Math" panose="02040503050406030204" pitchFamily="18" charset="0"/>
                                                </a:rPr>
                                                <m:t>,</m:t>
                                              </m:r>
                                              <m:r>
                                                <a:rPr lang="en-US" sz="1600" i="1">
                                                  <a:latin typeface="Cambria Math" panose="02040503050406030204" pitchFamily="18" charset="0"/>
                                                </a:rPr>
                                                <m:t>𝑡</m:t>
                                              </m:r>
                                            </m:e>
                                          </m:d>
                                        </m:e>
                                      </m:d>
                                    </m:e>
                                  </m:func>
                                  <m:r>
                                    <a:rPr lang="en-US" sz="1600" i="1">
                                      <a:latin typeface="Cambria Math" panose="02040503050406030204" pitchFamily="18" charset="0"/>
                                    </a:rPr>
                                    <m:t>,</m:t>
                                  </m:r>
                                </m:e>
                                <m:e>
                                  <m:sSub>
                                    <m:sSubPr>
                                      <m:ctrlPr>
                                        <a:rPr lang="en-US" sz="1600" i="1">
                                          <a:latin typeface="Cambria Math" panose="02040503050406030204" pitchFamily="18" charset="0"/>
                                        </a:rPr>
                                      </m:ctrlPr>
                                    </m:sSubPr>
                                    <m:e>
                                      <m:r>
                                        <a:rPr lang="en-US" sz="1600" i="1">
                                          <a:latin typeface="Cambria Math" panose="02040503050406030204" pitchFamily="18" charset="0"/>
                                        </a:rPr>
                                        <m:t>𝜙</m:t>
                                      </m:r>
                                    </m:e>
                                    <m:sub>
                                      <m:r>
                                        <a:rPr lang="en-US" sz="1600" i="1">
                                          <a:latin typeface="Cambria Math" panose="02040503050406030204" pitchFamily="18" charset="0"/>
                                        </a:rPr>
                                        <m:t>𝒞</m:t>
                                      </m:r>
                                    </m:sub>
                                  </m:sSub>
                                  <m:d>
                                    <m:dPr>
                                      <m:ctrlPr>
                                        <a:rPr lang="en-US" sz="1600" i="1">
                                          <a:latin typeface="Cambria Math" panose="02040503050406030204" pitchFamily="18" charset="0"/>
                                        </a:rPr>
                                      </m:ctrlPr>
                                    </m:dPr>
                                    <m:e>
                                      <m:r>
                                        <a:rPr lang="en-US" sz="1600" i="1">
                                          <a:latin typeface="Cambria Math" panose="02040503050406030204" pitchFamily="18" charset="0"/>
                                        </a:rPr>
                                        <m:t>𝑥</m:t>
                                      </m:r>
                                      <m:r>
                                        <a:rPr lang="en-US" sz="1600" i="1">
                                          <a:latin typeface="Cambria Math" panose="02040503050406030204" pitchFamily="18" charset="0"/>
                                        </a:rPr>
                                        <m:t>,</m:t>
                                      </m:r>
                                      <m:r>
                                        <a:rPr lang="en-US" sz="1600" i="1">
                                          <a:latin typeface="Cambria Math" panose="02040503050406030204" pitchFamily="18" charset="0"/>
                                        </a:rPr>
                                        <m:t>𝑡</m:t>
                                      </m:r>
                                    </m:e>
                                  </m:d>
                                  <m:r>
                                    <a:rPr lang="en-US" sz="1600" i="1">
                                      <a:latin typeface="Cambria Math" panose="02040503050406030204" pitchFamily="18" charset="0"/>
                                    </a:rPr>
                                    <m:t>−</m:t>
                                  </m:r>
                                  <m:r>
                                    <m:rPr>
                                      <m:sty m:val="p"/>
                                    </m:rPr>
                                    <a:rPr lang="en-US" sz="1600">
                                      <a:latin typeface="Cambria Math" panose="02040503050406030204" pitchFamily="18" charset="0"/>
                                    </a:rPr>
                                    <m:t>Φ</m:t>
                                  </m:r>
                                  <m:d>
                                    <m:dPr>
                                      <m:ctrlPr>
                                        <a:rPr lang="en-US" sz="1600" i="1">
                                          <a:latin typeface="Cambria Math" panose="02040503050406030204" pitchFamily="18" charset="0"/>
                                        </a:rPr>
                                      </m:ctrlPr>
                                    </m:dPr>
                                    <m:e>
                                      <m:r>
                                        <a:rPr lang="en-US" sz="1600" i="1">
                                          <a:latin typeface="Cambria Math" panose="02040503050406030204" pitchFamily="18" charset="0"/>
                                        </a:rPr>
                                        <m:t>𝑥</m:t>
                                      </m:r>
                                      <m:r>
                                        <a:rPr lang="en-US" sz="1600" i="1">
                                          <a:latin typeface="Cambria Math" panose="02040503050406030204" pitchFamily="18" charset="0"/>
                                        </a:rPr>
                                        <m:t>,</m:t>
                                      </m:r>
                                      <m:r>
                                        <a:rPr lang="en-US" sz="1600" i="1">
                                          <a:latin typeface="Cambria Math" panose="02040503050406030204" pitchFamily="18" charset="0"/>
                                        </a:rPr>
                                        <m:t>𝑡</m:t>
                                      </m:r>
                                    </m:e>
                                  </m:d>
                                </m:e>
                              </m:eqArr>
                            </m:e>
                          </m:d>
                        </m:e>
                      </m:func>
                      <m:r>
                        <a:rPr lang="en-US" sz="1600" i="1">
                          <a:latin typeface="Cambria Math"/>
                        </a:rPr>
                        <m:t>=0</m:t>
                      </m:r>
                    </m:oMath>
                  </m:oMathPara>
                </a14:m>
                <a:endParaRPr lang="en-US" sz="1600" dirty="0"/>
              </a:p>
            </p:txBody>
          </p:sp>
        </mc:Choice>
        <mc:Fallback xmlns="">
          <p:sp>
            <p:nvSpPr>
              <p:cNvPr id="10" name="Rectangle 9"/>
              <p:cNvSpPr>
                <a:spLocks noRot="1" noChangeAspect="1" noMove="1" noResize="1" noEditPoints="1" noAdjustHandles="1" noChangeArrowheads="1" noChangeShapeType="1" noTextEdit="1"/>
              </p:cNvSpPr>
              <p:nvPr/>
            </p:nvSpPr>
            <p:spPr>
              <a:xfrm>
                <a:off x="-297180" y="5627012"/>
                <a:ext cx="5654040" cy="903774"/>
              </a:xfrm>
              <a:prstGeom prst="rect">
                <a:avLst/>
              </a:prstGeom>
              <a:blipFill rotWithShape="0">
                <a:blip r:embed="rId5"/>
                <a:stretch>
                  <a:fillRect/>
                </a:stretch>
              </a:blipFill>
            </p:spPr>
            <p:txBody>
              <a:bodyPr/>
              <a:lstStyle/>
              <a:p>
                <a:r>
                  <a:rPr lang="en-US">
                    <a:noFill/>
                  </a:rPr>
                  <a:t> </a:t>
                </a:r>
              </a:p>
            </p:txBody>
          </p:sp>
        </mc:Fallback>
      </mc:AlternateContent>
      <p:sp>
        <p:nvSpPr>
          <p:cNvPr id="3" name="TextBox 2"/>
          <p:cNvSpPr txBox="1"/>
          <p:nvPr/>
        </p:nvSpPr>
        <p:spPr>
          <a:xfrm>
            <a:off x="5151863" y="6311587"/>
            <a:ext cx="3992137" cy="523220"/>
          </a:xfrm>
          <a:prstGeom prst="rect">
            <a:avLst/>
          </a:prstGeom>
          <a:noFill/>
        </p:spPr>
        <p:txBody>
          <a:bodyPr wrap="square" rtlCol="0">
            <a:spAutoFit/>
          </a:bodyPr>
          <a:lstStyle/>
          <a:p>
            <a:r>
              <a:rPr lang="en-US" sz="1400" dirty="0"/>
              <a:t>[2] </a:t>
            </a:r>
            <a:r>
              <a:rPr lang="en-US" sz="1400" dirty="0" smtClean="0"/>
              <a:t>I. Mitchell. "The </a:t>
            </a:r>
            <a:r>
              <a:rPr lang="en-US" sz="1400" dirty="0"/>
              <a:t>Flexible, Extensible and Efficient Toolbox of Level Set Methods."</a:t>
            </a:r>
          </a:p>
        </p:txBody>
      </p:sp>
    </p:spTree>
    <p:extLst>
      <p:ext uri="{BB962C8B-B14F-4D97-AF65-F5344CB8AC3E}">
        <p14:creationId xmlns:p14="http://schemas.microsoft.com/office/powerpoint/2010/main" val="4041410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Numerical Implementation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4"/>
                <a:ext cx="3669030" cy="3684221"/>
              </a:xfrm>
            </p:spPr>
            <p:txBody>
              <a:bodyPr>
                <a:normAutofit fontScale="62500" lnSpcReduction="20000"/>
              </a:bodyPr>
              <a:lstStyle/>
              <a:p>
                <a:pPr marL="0" indent="0">
                  <a:buNone/>
                </a:pPr>
                <a:r>
                  <a:rPr lang="en-US" dirty="0" smtClean="0"/>
                  <a:t>Numerical derivatives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𝑡</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m:t>
                          </m:r>
                        </m:e>
                      </m:acc>
                      <m:r>
                        <a:rPr lang="en-US" b="0" i="1" dirty="0"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𝐷</m:t>
                          </m:r>
                        </m:e>
                        <m:sub>
                          <m:r>
                            <a:rPr lang="en-US" b="0" i="1" smtClean="0">
                              <a:latin typeface="Cambria Math" panose="02040503050406030204" pitchFamily="18" charset="0"/>
                            </a:rPr>
                            <m:t>𝑥</m:t>
                          </m:r>
                        </m:sub>
                        <m:sup>
                          <m:r>
                            <a:rPr lang="en-US" b="0" i="1" smtClean="0">
                              <a:latin typeface="Cambria Math" panose="02040503050406030204" pitchFamily="18" charset="0"/>
                            </a:rPr>
                            <m:t>+</m:t>
                          </m:r>
                        </m:sup>
                      </m:sSubSup>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m:t>
                          </m:r>
                        </m:e>
                      </m:acc>
                      <m:r>
                        <a:rPr lang="en-US" b="0" i="1" dirty="0" smtClean="0">
                          <a:latin typeface="Cambria Math" panose="02040503050406030204" pitchFamily="18" charset="0"/>
                        </a:rPr>
                        <m:t>,</m:t>
                      </m:r>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𝐷</m:t>
                          </m:r>
                        </m:e>
                        <m:sub>
                          <m:r>
                            <a:rPr lang="en-US" b="0" i="1" dirty="0" smtClean="0">
                              <a:latin typeface="Cambria Math" panose="02040503050406030204" pitchFamily="18" charset="0"/>
                            </a:rPr>
                            <m:t>𝑥</m:t>
                          </m:r>
                        </m:sub>
                        <m:sup>
                          <m:r>
                            <a:rPr lang="en-US" b="0" i="1" dirty="0" smtClean="0">
                              <a:latin typeface="Cambria Math" panose="02040503050406030204" pitchFamily="18" charset="0"/>
                            </a:rPr>
                            <m:t>−</m:t>
                          </m:r>
                        </m:sup>
                      </m:sSubSup>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𝑉</m:t>
                          </m:r>
                        </m:e>
                      </m:acc>
                    </m:oMath>
                  </m:oMathPara>
                </a14:m>
                <a:endParaRPr lang="en-US" dirty="0" smtClean="0"/>
              </a:p>
              <a:p>
                <a:r>
                  <a:rPr lang="en-US" dirty="0" smtClean="0"/>
                  <a:t>Standard schemes (including high order schemes)</a:t>
                </a:r>
              </a:p>
              <a:p>
                <a:pPr marL="0" indent="0">
                  <a:buNone/>
                </a:pPr>
                <a:endParaRPr lang="en-US" dirty="0" smtClean="0"/>
              </a:p>
              <a:p>
                <a:pPr marL="0" indent="0">
                  <a:buNone/>
                </a:pPr>
                <a:r>
                  <a:rPr lang="en-US" dirty="0" smtClean="0"/>
                  <a:t>Numerical Hamiltonian</a:t>
                </a:r>
              </a:p>
              <a:p>
                <a:r>
                  <a:rPr lang="en-US" dirty="0" smtClean="0"/>
                  <a:t>Lax </a:t>
                </a:r>
                <a:r>
                  <a:rPr lang="en-US" dirty="0" err="1" smtClean="0"/>
                  <a:t>Friedrichs</a:t>
                </a:r>
                <a:endParaRPr lang="en-US" dirty="0"/>
              </a:p>
              <a:p>
                <a:endParaRPr lang="en-US" dirty="0" smtClean="0"/>
              </a:p>
              <a:p>
                <a:pPr marL="0" indent="0">
                  <a:buNone/>
                </a:pPr>
                <a:r>
                  <a:rPr lang="en-US" dirty="0" smtClean="0"/>
                  <a:t>Above already implemented in the Level Set Toolbox</a:t>
                </a:r>
              </a:p>
              <a:p>
                <a:pPr marL="0" indent="0">
                  <a:buNone/>
                </a:pPr>
                <a:endParaRPr lang="en-US" dirty="0"/>
              </a:p>
              <a:p>
                <a:pPr marL="0" indent="0">
                  <a:buNone/>
                </a:pPr>
                <a:r>
                  <a:rPr lang="en-US" b="1" dirty="0"/>
                  <a:t>Post-time step </a:t>
                </a:r>
                <a:r>
                  <a:rPr lang="en-US" b="1" dirty="0" smtClean="0"/>
                  <a:t>modifications added to toolbox</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4"/>
                <a:ext cx="3669030" cy="3684221"/>
              </a:xfrm>
              <a:blipFill rotWithShape="0">
                <a:blip r:embed="rId3"/>
                <a:stretch>
                  <a:fillRect l="-1329" t="-2645" b="-2314"/>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4340466" y="2120861"/>
            <a:ext cx="4803534" cy="3760866"/>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297180" y="5627012"/>
                <a:ext cx="5654040" cy="9037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1600" i="1">
                              <a:latin typeface="Cambria Math" panose="02040503050406030204" pitchFamily="18" charset="0"/>
                            </a:rPr>
                          </m:ctrlPr>
                        </m:funcPr>
                        <m:fName>
                          <m:r>
                            <m:rPr>
                              <m:sty m:val="p"/>
                            </m:rPr>
                            <a:rPr lang="en-US" sz="1600" smtClean="0">
                              <a:solidFill>
                                <a:srgbClr val="0070C0"/>
                              </a:solidFill>
                              <a:latin typeface="Cambria Math" panose="02040503050406030204" pitchFamily="18" charset="0"/>
                            </a:rPr>
                            <m:t>max</m:t>
                          </m:r>
                        </m:fName>
                        <m:e>
                          <m:d>
                            <m:dPr>
                              <m:begChr m:val="{"/>
                              <m:endChr m:val="}"/>
                              <m:ctrlPr>
                                <a:rPr lang="en-US" sz="1600" i="1">
                                  <a:latin typeface="Cambria Math" panose="02040503050406030204" pitchFamily="18" charset="0"/>
                                </a:rPr>
                              </m:ctrlPr>
                            </m:dPr>
                            <m:e>
                              <m:eqArr>
                                <m:eqArrPr>
                                  <m:ctrlPr>
                                    <a:rPr lang="en-US" sz="1600" i="1">
                                      <a:latin typeface="Cambria Math" panose="02040503050406030204" pitchFamily="18" charset="0"/>
                                    </a:rPr>
                                  </m:ctrlPr>
                                </m:eqArrPr>
                                <m:e>
                                  <m:func>
                                    <m:funcPr>
                                      <m:ctrlPr>
                                        <a:rPr lang="en-US" sz="1600" i="1">
                                          <a:latin typeface="Cambria Math" panose="02040503050406030204" pitchFamily="18" charset="0"/>
                                        </a:rPr>
                                      </m:ctrlPr>
                                    </m:funcPr>
                                    <m:fName>
                                      <m:r>
                                        <m:rPr>
                                          <m:sty m:val="p"/>
                                        </m:rPr>
                                        <a:rPr lang="en-US" sz="1600" smtClean="0">
                                          <a:solidFill>
                                            <a:srgbClr val="C00000"/>
                                          </a:solidFill>
                                          <a:latin typeface="Cambria Math" panose="02040503050406030204" pitchFamily="18" charset="0"/>
                                        </a:rPr>
                                        <m:t>min</m:t>
                                      </m:r>
                                    </m:fName>
                                    <m:e>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a:rPr>
                                                <m:t>𝜕</m:t>
                                              </m:r>
                                              <m:r>
                                                <m:rPr>
                                                  <m:sty m:val="p"/>
                                                </m:rPr>
                                                <a:rPr lang="en-US" sz="1600">
                                                  <a:latin typeface="Cambria Math"/>
                                                </a:rPr>
                                                <m:t>Φ</m:t>
                                              </m:r>
                                            </m:num>
                                            <m:den>
                                              <m:r>
                                                <a:rPr lang="en-US" sz="1600" i="1">
                                                  <a:latin typeface="Cambria Math"/>
                                                </a:rPr>
                                                <m:t>𝜕</m:t>
                                              </m:r>
                                              <m:r>
                                                <a:rPr lang="en-US" sz="1600" i="1">
                                                  <a:latin typeface="Cambria Math"/>
                                                </a:rPr>
                                                <m:t>𝑡</m:t>
                                              </m:r>
                                            </m:den>
                                          </m:f>
                                          <m:r>
                                            <a:rPr lang="en-US" sz="1600">
                                              <a:latin typeface="Cambria Math"/>
                                            </a:rPr>
                                            <m:t>+</m:t>
                                          </m:r>
                                          <m:r>
                                            <a:rPr lang="en-US" sz="1600" i="1">
                                              <a:latin typeface="Cambria Math"/>
                                            </a:rPr>
                                            <m:t>𝐻</m:t>
                                          </m:r>
                                          <m:d>
                                            <m:dPr>
                                              <m:ctrlPr>
                                                <a:rPr lang="en-US" sz="1600" i="1">
                                                  <a:latin typeface="Cambria Math" panose="02040503050406030204" pitchFamily="18" charset="0"/>
                                                </a:rPr>
                                              </m:ctrlPr>
                                            </m:dPr>
                                            <m:e>
                                              <m:r>
                                                <a:rPr lang="en-US" sz="1600" i="1">
                                                  <a:latin typeface="Cambria Math"/>
                                                </a:rPr>
                                                <m:t>𝑥</m:t>
                                              </m:r>
                                              <m:r>
                                                <a:rPr lang="en-US" sz="1600" i="1">
                                                  <a:latin typeface="Cambria Math"/>
                                                </a:rPr>
                                                <m:t>,</m:t>
                                              </m:r>
                                              <m:r>
                                                <a:rPr lang="en-US" sz="1600">
                                                  <a:latin typeface="Cambria Math"/>
                                                </a:rPr>
                                                <m:t>𝛻</m:t>
                                              </m:r>
                                              <m:r>
                                                <m:rPr>
                                                  <m:sty m:val="p"/>
                                                </m:rPr>
                                                <a:rPr lang="en-US" sz="1600">
                                                  <a:latin typeface="Cambria Math"/>
                                                </a:rPr>
                                                <m:t>Φ</m:t>
                                              </m:r>
                                              <m:r>
                                                <a:rPr lang="en-US" sz="1600" i="1">
                                                  <a:latin typeface="Cambria Math"/>
                                                </a:rPr>
                                                <m:t> </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a:rPr>
                                                <m:t>𝜙</m:t>
                                              </m:r>
                                            </m:e>
                                            <m:sub>
                                              <m:r>
                                                <a:rPr lang="en-US" sz="1600" i="1">
                                                  <a:latin typeface="Cambria Math"/>
                                                </a:rPr>
                                                <m:t>𝒯</m:t>
                                              </m:r>
                                            </m:sub>
                                          </m:sSub>
                                          <m:d>
                                            <m:dPr>
                                              <m:ctrlPr>
                                                <a:rPr lang="en-US" sz="1600" i="1">
                                                  <a:latin typeface="Cambria Math" panose="02040503050406030204" pitchFamily="18" charset="0"/>
                                                </a:rPr>
                                              </m:ctrlPr>
                                            </m:dPr>
                                            <m:e>
                                              <m:r>
                                                <a:rPr lang="en-US" sz="1600" i="1">
                                                  <a:latin typeface="Cambria Math"/>
                                                </a:rPr>
                                                <m:t>𝑥</m:t>
                                              </m:r>
                                              <m:r>
                                                <a:rPr lang="en-US" sz="1600" i="1">
                                                  <a:latin typeface="Cambria Math" panose="02040503050406030204" pitchFamily="18" charset="0"/>
                                                </a:rPr>
                                                <m:t>,</m:t>
                                              </m:r>
                                              <m:r>
                                                <a:rPr lang="en-US" sz="1600" i="1">
                                                  <a:latin typeface="Cambria Math" panose="02040503050406030204" pitchFamily="18" charset="0"/>
                                                </a:rPr>
                                                <m:t>𝑡</m:t>
                                              </m:r>
                                            </m:e>
                                          </m:d>
                                          <m:r>
                                            <a:rPr lang="en-US" sz="1600" i="1">
                                              <a:latin typeface="Cambria Math" panose="02040503050406030204" pitchFamily="18" charset="0"/>
                                            </a:rPr>
                                            <m:t>−</m:t>
                                          </m:r>
                                          <m:r>
                                            <m:rPr>
                                              <m:sty m:val="p"/>
                                            </m:rPr>
                                            <a:rPr lang="en-US" sz="1600">
                                              <a:latin typeface="Cambria Math" panose="02040503050406030204" pitchFamily="18" charset="0"/>
                                            </a:rPr>
                                            <m:t>Φ</m:t>
                                          </m:r>
                                          <m:d>
                                            <m:dPr>
                                              <m:ctrlPr>
                                                <a:rPr lang="en-US" sz="1600" i="1">
                                                  <a:latin typeface="Cambria Math" panose="02040503050406030204" pitchFamily="18" charset="0"/>
                                                </a:rPr>
                                              </m:ctrlPr>
                                            </m:dPr>
                                            <m:e>
                                              <m:r>
                                                <a:rPr lang="en-US" sz="1600" i="1">
                                                  <a:latin typeface="Cambria Math" panose="02040503050406030204" pitchFamily="18" charset="0"/>
                                                </a:rPr>
                                                <m:t>𝑥</m:t>
                                              </m:r>
                                              <m:r>
                                                <a:rPr lang="en-US" sz="1600" i="1">
                                                  <a:latin typeface="Cambria Math" panose="02040503050406030204" pitchFamily="18" charset="0"/>
                                                </a:rPr>
                                                <m:t>,</m:t>
                                              </m:r>
                                              <m:r>
                                                <a:rPr lang="en-US" sz="1600" i="1">
                                                  <a:latin typeface="Cambria Math" panose="02040503050406030204" pitchFamily="18" charset="0"/>
                                                </a:rPr>
                                                <m:t>𝑡</m:t>
                                              </m:r>
                                            </m:e>
                                          </m:d>
                                        </m:e>
                                      </m:d>
                                    </m:e>
                                  </m:func>
                                  <m:r>
                                    <a:rPr lang="en-US" sz="1600" i="1">
                                      <a:latin typeface="Cambria Math" panose="02040503050406030204" pitchFamily="18" charset="0"/>
                                    </a:rPr>
                                    <m:t>,</m:t>
                                  </m:r>
                                </m:e>
                                <m:e>
                                  <m:sSub>
                                    <m:sSubPr>
                                      <m:ctrlPr>
                                        <a:rPr lang="en-US" sz="1600" i="1">
                                          <a:latin typeface="Cambria Math" panose="02040503050406030204" pitchFamily="18" charset="0"/>
                                        </a:rPr>
                                      </m:ctrlPr>
                                    </m:sSubPr>
                                    <m:e>
                                      <m:r>
                                        <a:rPr lang="en-US" sz="1600" i="1">
                                          <a:latin typeface="Cambria Math" panose="02040503050406030204" pitchFamily="18" charset="0"/>
                                        </a:rPr>
                                        <m:t>𝜙</m:t>
                                      </m:r>
                                    </m:e>
                                    <m:sub>
                                      <m:r>
                                        <a:rPr lang="en-US" sz="1600" i="1">
                                          <a:latin typeface="Cambria Math" panose="02040503050406030204" pitchFamily="18" charset="0"/>
                                        </a:rPr>
                                        <m:t>𝒞</m:t>
                                      </m:r>
                                    </m:sub>
                                  </m:sSub>
                                  <m:d>
                                    <m:dPr>
                                      <m:ctrlPr>
                                        <a:rPr lang="en-US" sz="1600" i="1">
                                          <a:latin typeface="Cambria Math" panose="02040503050406030204" pitchFamily="18" charset="0"/>
                                        </a:rPr>
                                      </m:ctrlPr>
                                    </m:dPr>
                                    <m:e>
                                      <m:r>
                                        <a:rPr lang="en-US" sz="1600" i="1">
                                          <a:latin typeface="Cambria Math" panose="02040503050406030204" pitchFamily="18" charset="0"/>
                                        </a:rPr>
                                        <m:t>𝑥</m:t>
                                      </m:r>
                                      <m:r>
                                        <a:rPr lang="en-US" sz="1600" i="1">
                                          <a:latin typeface="Cambria Math" panose="02040503050406030204" pitchFamily="18" charset="0"/>
                                        </a:rPr>
                                        <m:t>,</m:t>
                                      </m:r>
                                      <m:r>
                                        <a:rPr lang="en-US" sz="1600" i="1">
                                          <a:latin typeface="Cambria Math" panose="02040503050406030204" pitchFamily="18" charset="0"/>
                                        </a:rPr>
                                        <m:t>𝑡</m:t>
                                      </m:r>
                                    </m:e>
                                  </m:d>
                                  <m:r>
                                    <a:rPr lang="en-US" sz="1600" i="1">
                                      <a:latin typeface="Cambria Math" panose="02040503050406030204" pitchFamily="18" charset="0"/>
                                    </a:rPr>
                                    <m:t>−</m:t>
                                  </m:r>
                                  <m:r>
                                    <m:rPr>
                                      <m:sty m:val="p"/>
                                    </m:rPr>
                                    <a:rPr lang="en-US" sz="1600">
                                      <a:latin typeface="Cambria Math" panose="02040503050406030204" pitchFamily="18" charset="0"/>
                                    </a:rPr>
                                    <m:t>Φ</m:t>
                                  </m:r>
                                  <m:d>
                                    <m:dPr>
                                      <m:ctrlPr>
                                        <a:rPr lang="en-US" sz="1600" i="1">
                                          <a:latin typeface="Cambria Math" panose="02040503050406030204" pitchFamily="18" charset="0"/>
                                        </a:rPr>
                                      </m:ctrlPr>
                                    </m:dPr>
                                    <m:e>
                                      <m:r>
                                        <a:rPr lang="en-US" sz="1600" i="1">
                                          <a:latin typeface="Cambria Math" panose="02040503050406030204" pitchFamily="18" charset="0"/>
                                        </a:rPr>
                                        <m:t>𝑥</m:t>
                                      </m:r>
                                      <m:r>
                                        <a:rPr lang="en-US" sz="1600" i="1">
                                          <a:latin typeface="Cambria Math" panose="02040503050406030204" pitchFamily="18" charset="0"/>
                                        </a:rPr>
                                        <m:t>,</m:t>
                                      </m:r>
                                      <m:r>
                                        <a:rPr lang="en-US" sz="1600" i="1">
                                          <a:latin typeface="Cambria Math" panose="02040503050406030204" pitchFamily="18" charset="0"/>
                                        </a:rPr>
                                        <m:t>𝑡</m:t>
                                      </m:r>
                                    </m:e>
                                  </m:d>
                                </m:e>
                              </m:eqArr>
                            </m:e>
                          </m:d>
                        </m:e>
                      </m:func>
                      <m:r>
                        <a:rPr lang="en-US" sz="1600" i="1">
                          <a:latin typeface="Cambria Math"/>
                        </a:rPr>
                        <m:t>=0</m:t>
                      </m:r>
                    </m:oMath>
                  </m:oMathPara>
                </a14:m>
                <a:endParaRPr lang="en-US" sz="1600" dirty="0"/>
              </a:p>
            </p:txBody>
          </p:sp>
        </mc:Choice>
        <mc:Fallback xmlns="">
          <p:sp>
            <p:nvSpPr>
              <p:cNvPr id="5" name="Rectangle 4"/>
              <p:cNvSpPr>
                <a:spLocks noRot="1" noChangeAspect="1" noMove="1" noResize="1" noEditPoints="1" noAdjustHandles="1" noChangeArrowheads="1" noChangeShapeType="1" noTextEdit="1"/>
              </p:cNvSpPr>
              <p:nvPr/>
            </p:nvSpPr>
            <p:spPr>
              <a:xfrm>
                <a:off x="-297180" y="5627012"/>
                <a:ext cx="5654040" cy="903774"/>
              </a:xfrm>
              <a:prstGeom prst="rect">
                <a:avLst/>
              </a:prstGeom>
              <a:blipFill rotWithShape="0">
                <a:blip r:embed="rId5"/>
                <a:stretch>
                  <a:fillRect/>
                </a:stretch>
              </a:blipFill>
            </p:spPr>
            <p:txBody>
              <a:bodyPr/>
              <a:lstStyle/>
              <a:p>
                <a:r>
                  <a:rPr lang="en-US">
                    <a:noFill/>
                  </a:rPr>
                  <a:t> </a:t>
                </a:r>
              </a:p>
            </p:txBody>
          </p:sp>
        </mc:Fallback>
      </mc:AlternateContent>
      <p:sp>
        <p:nvSpPr>
          <p:cNvPr id="6" name="Rectangle 5"/>
          <p:cNvSpPr/>
          <p:nvPr/>
        </p:nvSpPr>
        <p:spPr>
          <a:xfrm>
            <a:off x="5189220" y="5402580"/>
            <a:ext cx="2880360" cy="28956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7" name="Rectangle 6"/>
          <p:cNvSpPr/>
          <p:nvPr/>
        </p:nvSpPr>
        <p:spPr>
          <a:xfrm>
            <a:off x="5189220" y="5068213"/>
            <a:ext cx="2880360" cy="28956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8" name="TextBox 7"/>
          <p:cNvSpPr txBox="1"/>
          <p:nvPr/>
        </p:nvSpPr>
        <p:spPr>
          <a:xfrm>
            <a:off x="5151863" y="6311587"/>
            <a:ext cx="3992137" cy="523220"/>
          </a:xfrm>
          <a:prstGeom prst="rect">
            <a:avLst/>
          </a:prstGeom>
          <a:noFill/>
        </p:spPr>
        <p:txBody>
          <a:bodyPr wrap="square" rtlCol="0">
            <a:spAutoFit/>
          </a:bodyPr>
          <a:lstStyle/>
          <a:p>
            <a:r>
              <a:rPr lang="en-US" sz="1400" dirty="0"/>
              <a:t>[2] </a:t>
            </a:r>
            <a:r>
              <a:rPr lang="en-US" sz="1400" dirty="0" smtClean="0"/>
              <a:t>I. Mitchell. "The </a:t>
            </a:r>
            <a:r>
              <a:rPr lang="en-US" sz="1400" dirty="0"/>
              <a:t>Flexible, Extensible and Efficient Toolbox of Level Set Methods."</a:t>
            </a:r>
          </a:p>
        </p:txBody>
      </p:sp>
    </p:spTree>
    <p:extLst>
      <p:ext uri="{BB962C8B-B14F-4D97-AF65-F5344CB8AC3E}">
        <p14:creationId xmlns:p14="http://schemas.microsoft.com/office/powerpoint/2010/main" val="2539649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r>
              <a:rPr lang="en-US" dirty="0" smtClean="0"/>
              <a:t>Reachability analysis</a:t>
            </a:r>
          </a:p>
          <a:p>
            <a:pPr lvl="1"/>
            <a:r>
              <a:rPr lang="en-US" dirty="0" smtClean="0"/>
              <a:t>Hamilton-Jacobi </a:t>
            </a:r>
            <a:r>
              <a:rPr lang="en-US" dirty="0" err="1" smtClean="0"/>
              <a:t>Variational</a:t>
            </a:r>
            <a:r>
              <a:rPr lang="en-US" dirty="0" smtClean="0"/>
              <a:t> Inequalities</a:t>
            </a:r>
          </a:p>
          <a:p>
            <a:pPr marL="457200" lvl="1" indent="0">
              <a:buNone/>
            </a:pPr>
            <a:endParaRPr lang="en-US" dirty="0" smtClean="0"/>
          </a:p>
          <a:p>
            <a:r>
              <a:rPr lang="en-US" dirty="0" smtClean="0"/>
              <a:t>Sequential Path Planning</a:t>
            </a:r>
          </a:p>
          <a:p>
            <a:pPr lvl="1"/>
            <a:r>
              <a:rPr lang="en-US" dirty="0" smtClean="0"/>
              <a:t>Two-vehicle system</a:t>
            </a:r>
          </a:p>
          <a:p>
            <a:pPr lvl="1"/>
            <a:r>
              <a:rPr lang="en-US" dirty="0" smtClean="0"/>
              <a:t>Four-vehicle system</a:t>
            </a:r>
            <a:endParaRPr lang="en-US" dirty="0"/>
          </a:p>
        </p:txBody>
      </p:sp>
    </p:spTree>
    <p:extLst>
      <p:ext uri="{BB962C8B-B14F-4D97-AF65-F5344CB8AC3E}">
        <p14:creationId xmlns:p14="http://schemas.microsoft.com/office/powerpoint/2010/main" val="1276703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5103325" y="1465324"/>
            <a:ext cx="3929496" cy="5227807"/>
            <a:chOff x="2218727" y="1371600"/>
            <a:chExt cx="6110393" cy="8040559"/>
          </a:xfrm>
        </p:grpSpPr>
        <p:sp>
          <p:nvSpPr>
            <p:cNvPr id="10" name="Freeform 9"/>
            <p:cNvSpPr/>
            <p:nvPr/>
          </p:nvSpPr>
          <p:spPr>
            <a:xfrm>
              <a:off x="2218727" y="1371600"/>
              <a:ext cx="6110393" cy="5486400"/>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1160" h="4771483">
                  <a:moveTo>
                    <a:pt x="2116052" y="261424"/>
                  </a:moveTo>
                  <a:cubicBezTo>
                    <a:pt x="2467628" y="151273"/>
                    <a:pt x="3033470" y="-61483"/>
                    <a:pt x="3419751" y="16980"/>
                  </a:cubicBezTo>
                  <a:cubicBezTo>
                    <a:pt x="3806032" y="95443"/>
                    <a:pt x="4231545" y="401753"/>
                    <a:pt x="4433739" y="732204"/>
                  </a:cubicBezTo>
                  <a:cubicBezTo>
                    <a:pt x="4635933" y="1062656"/>
                    <a:pt x="4729485" y="1540980"/>
                    <a:pt x="4632915" y="1999689"/>
                  </a:cubicBezTo>
                  <a:cubicBezTo>
                    <a:pt x="4536345" y="2458398"/>
                    <a:pt x="4009735" y="3060453"/>
                    <a:pt x="3854317" y="3484457"/>
                  </a:cubicBezTo>
                  <a:cubicBezTo>
                    <a:pt x="3698899" y="3908461"/>
                    <a:pt x="4035386" y="4350572"/>
                    <a:pt x="3700408" y="4543713"/>
                  </a:cubicBezTo>
                  <a:cubicBezTo>
                    <a:pt x="3365430" y="4736854"/>
                    <a:pt x="2316737" y="4890762"/>
                    <a:pt x="1844448" y="4643301"/>
                  </a:cubicBezTo>
                  <a:cubicBezTo>
                    <a:pt x="1372159" y="4395840"/>
                    <a:pt x="1172982" y="3445226"/>
                    <a:pt x="866673" y="3058945"/>
                  </a:cubicBezTo>
                  <a:cubicBezTo>
                    <a:pt x="560364" y="2672664"/>
                    <a:pt x="65441" y="2666628"/>
                    <a:pt x="6594" y="2325614"/>
                  </a:cubicBezTo>
                  <a:cubicBezTo>
                    <a:pt x="-52253" y="1984600"/>
                    <a:pt x="296305" y="1287483"/>
                    <a:pt x="513588" y="1012861"/>
                  </a:cubicBezTo>
                  <a:cubicBezTo>
                    <a:pt x="730871" y="738239"/>
                    <a:pt x="1043216" y="801614"/>
                    <a:pt x="1310293" y="677883"/>
                  </a:cubicBezTo>
                  <a:cubicBezTo>
                    <a:pt x="1577370" y="554152"/>
                    <a:pt x="1764476" y="371575"/>
                    <a:pt x="2116052" y="261424"/>
                  </a:cubicBezTo>
                  <a:close/>
                </a:path>
              </a:pathLst>
            </a:cu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dirty="0">
                <a:ln>
                  <a:noFill/>
                </a:ln>
                <a:solidFill>
                  <a:prstClr val="black"/>
                </a:solidFill>
                <a:effectLst/>
                <a:uLnTx/>
                <a:uFillTx/>
                <a:latin typeface="Calibri"/>
                <a:ea typeface="+mn-ea"/>
                <a:cs typeface="+mn-cs"/>
              </a:endParaRPr>
            </a:p>
          </p:txBody>
        </p:sp>
        <p:sp>
          <p:nvSpPr>
            <p:cNvPr id="11" name="TextBox 10"/>
            <p:cNvSpPr txBox="1"/>
            <p:nvPr/>
          </p:nvSpPr>
          <p:spPr>
            <a:xfrm>
              <a:off x="3962619" y="6997964"/>
              <a:ext cx="4330042" cy="241419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CA" sz="2400" kern="0" dirty="0" smtClean="0">
                  <a:solidFill>
                    <a:prstClr val="black"/>
                  </a:solidFill>
                </a:rPr>
                <a:t>Forbidden</a:t>
              </a:r>
              <a:endParaRPr kumimoji="0" lang="en-CA" sz="2400" b="0" i="0" u="none" strike="noStrike" kern="0" cap="none" spc="0" normalizeH="0" baseline="0" noProof="0" dirty="0" smtClean="0">
                <a:ln>
                  <a:noFill/>
                </a:ln>
                <a:solidFill>
                  <a:prstClr val="black"/>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CA" sz="2400" b="0" i="0" u="none" strike="noStrike" kern="0" cap="none" spc="0" normalizeH="0" baseline="0" noProof="0" dirty="0" smtClean="0">
                  <a:ln>
                    <a:noFill/>
                  </a:ln>
                  <a:solidFill>
                    <a:prstClr val="black"/>
                  </a:solidFill>
                  <a:effectLst/>
                  <a:uLnTx/>
                  <a:uFillTx/>
                </a:rPr>
                <a:t>Targets</a:t>
              </a:r>
            </a:p>
            <a:p>
              <a:pPr marL="0" marR="0" lvl="0" indent="0" defTabSz="914400" eaLnBrk="1" fontAlgn="auto" latinLnBrk="0" hangingPunct="1">
                <a:lnSpc>
                  <a:spcPct val="100000"/>
                </a:lnSpc>
                <a:spcBef>
                  <a:spcPts val="0"/>
                </a:spcBef>
                <a:spcAft>
                  <a:spcPts val="0"/>
                </a:spcAft>
                <a:buClrTx/>
                <a:buSzTx/>
                <a:buFontTx/>
                <a:buNone/>
                <a:tabLst/>
                <a:defRPr/>
              </a:pPr>
              <a:r>
                <a:rPr lang="en-CA" sz="2400" kern="0" dirty="0" smtClean="0">
                  <a:solidFill>
                    <a:prstClr val="black"/>
                  </a:solidFill>
                </a:rPr>
                <a:t>Vehicle</a:t>
              </a:r>
            </a:p>
            <a:p>
              <a:pPr marL="0" marR="0" lvl="0" indent="0" defTabSz="914400" eaLnBrk="1" fontAlgn="auto" latinLnBrk="0" hangingPunct="1">
                <a:lnSpc>
                  <a:spcPct val="100000"/>
                </a:lnSpc>
                <a:spcBef>
                  <a:spcPts val="0"/>
                </a:spcBef>
                <a:spcAft>
                  <a:spcPts val="0"/>
                </a:spcAft>
                <a:buClrTx/>
                <a:buSzTx/>
                <a:buFontTx/>
                <a:buNone/>
                <a:tabLst/>
                <a:defRPr/>
              </a:pPr>
              <a:r>
                <a:rPr lang="en-CA" sz="2400" kern="0" dirty="0" smtClean="0">
                  <a:solidFill>
                    <a:prstClr val="black"/>
                  </a:solidFill>
                </a:rPr>
                <a:t>Danger zone</a:t>
              </a:r>
            </a:p>
          </p:txBody>
        </p:sp>
        <p:sp>
          <p:nvSpPr>
            <p:cNvPr id="12" name="Oval 11"/>
            <p:cNvSpPr/>
            <p:nvPr/>
          </p:nvSpPr>
          <p:spPr>
            <a:xfrm>
              <a:off x="3523026" y="7791527"/>
              <a:ext cx="308289" cy="271828"/>
            </a:xfrm>
            <a:prstGeom prst="ellipse">
              <a:avLst/>
            </a:prstGeom>
            <a:solidFill>
              <a:sysClr val="window" lastClr="FFFFFF"/>
            </a:solidFill>
            <a:ln w="38100" cap="flat" cmpd="sng" algn="ctr">
              <a:solidFill>
                <a:srgbClr val="0000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dirty="0">
                <a:ln>
                  <a:noFill/>
                </a:ln>
                <a:solidFill>
                  <a:prstClr val="black"/>
                </a:solidFill>
                <a:effectLst/>
                <a:uLnTx/>
                <a:uFillTx/>
                <a:latin typeface="Calibri"/>
                <a:ea typeface="+mn-ea"/>
                <a:cs typeface="+mn-cs"/>
              </a:endParaRPr>
            </a:p>
          </p:txBody>
        </p:sp>
        <p:sp>
          <p:nvSpPr>
            <p:cNvPr id="13" name="Oval 12"/>
            <p:cNvSpPr/>
            <p:nvPr/>
          </p:nvSpPr>
          <p:spPr>
            <a:xfrm>
              <a:off x="7206235" y="3241558"/>
              <a:ext cx="499310" cy="492181"/>
            </a:xfrm>
            <a:prstGeom prst="ellipse">
              <a:avLst/>
            </a:prstGeom>
            <a:solidFill>
              <a:sysClr val="window" lastClr="FFFFFF"/>
            </a:solidFill>
            <a:ln w="38100" cap="flat" cmpd="sng" algn="ctr">
              <a:solidFill>
                <a:srgbClr val="0000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dirty="0">
                <a:ln>
                  <a:noFill/>
                </a:ln>
                <a:solidFill>
                  <a:prstClr val="black"/>
                </a:solidFill>
                <a:effectLst/>
                <a:uLnTx/>
                <a:uFillTx/>
                <a:latin typeface="Calibri"/>
                <a:ea typeface="+mn-ea"/>
                <a:cs typeface="+mn-cs"/>
              </a:endParaRPr>
            </a:p>
          </p:txBody>
        </p:sp>
        <p:sp>
          <p:nvSpPr>
            <p:cNvPr id="14" name="Oval 13"/>
            <p:cNvSpPr/>
            <p:nvPr/>
          </p:nvSpPr>
          <p:spPr>
            <a:xfrm>
              <a:off x="4389145" y="5211409"/>
              <a:ext cx="622962" cy="441303"/>
            </a:xfrm>
            <a:prstGeom prst="ellipse">
              <a:avLst/>
            </a:prstGeom>
            <a:solidFill>
              <a:sysClr val="window" lastClr="FFFFFF"/>
            </a:solidFill>
            <a:ln w="38100" cap="flat" cmpd="sng" algn="ctr">
              <a:solidFill>
                <a:srgbClr val="007F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dirty="0">
                <a:ln>
                  <a:noFill/>
                </a:ln>
                <a:solidFill>
                  <a:prstClr val="black"/>
                </a:solidFill>
                <a:effectLst/>
                <a:uLnTx/>
                <a:uFillTx/>
                <a:latin typeface="Calibri"/>
                <a:ea typeface="+mn-ea"/>
                <a:cs typeface="+mn-cs"/>
              </a:endParaRPr>
            </a:p>
          </p:txBody>
        </p:sp>
        <p:sp>
          <p:nvSpPr>
            <p:cNvPr id="15" name="Oval 14"/>
            <p:cNvSpPr/>
            <p:nvPr/>
          </p:nvSpPr>
          <p:spPr>
            <a:xfrm>
              <a:off x="4232896" y="2185869"/>
              <a:ext cx="622961" cy="496486"/>
            </a:xfrm>
            <a:prstGeom prst="ellipse">
              <a:avLst/>
            </a:prstGeom>
            <a:solidFill>
              <a:sysClr val="window" lastClr="FFFFFF"/>
            </a:solidFill>
            <a:ln w="38100" cap="flat" cmpd="sng" algn="ctr">
              <a:solidFill>
                <a:srgbClr val="ED1B2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dirty="0">
                <a:ln>
                  <a:noFill/>
                </a:ln>
                <a:solidFill>
                  <a:srgbClr val="ED1B23"/>
                </a:solidFill>
                <a:effectLst/>
                <a:uLnTx/>
                <a:uFillTx/>
                <a:latin typeface="Calibri"/>
                <a:ea typeface="+mn-ea"/>
                <a:cs typeface="+mn-cs"/>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730247">
              <a:off x="3758358" y="4250098"/>
              <a:ext cx="411480" cy="411480"/>
            </a:xfrm>
            <a:prstGeom prst="rect">
              <a:avLst/>
            </a:prstGeom>
          </p:spPr>
        </p:pic>
        <p:pic>
          <p:nvPicPr>
            <p:cNvPr id="17" name="Picture 16"/>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10800000">
              <a:off x="6386748" y="1882246"/>
              <a:ext cx="411480" cy="411480"/>
            </a:xfrm>
            <a:prstGeom prst="rect">
              <a:avLst/>
            </a:prstGeom>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5961826">
              <a:off x="6540033" y="4802236"/>
              <a:ext cx="411480" cy="411480"/>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92646" y="8295470"/>
              <a:ext cx="369051" cy="369052"/>
            </a:xfrm>
            <a:prstGeom prst="rect">
              <a:avLst/>
            </a:prstGeom>
          </p:spPr>
        </p:pic>
        <p:sp>
          <p:nvSpPr>
            <p:cNvPr id="20" name="Rectangle 19"/>
            <p:cNvSpPr/>
            <p:nvPr/>
          </p:nvSpPr>
          <p:spPr>
            <a:xfrm>
              <a:off x="5042256" y="3074667"/>
              <a:ext cx="918718" cy="536315"/>
            </a:xfrm>
            <a:prstGeom prst="rect">
              <a:avLst/>
            </a:prstGeom>
            <a:solidFill>
              <a:sysClr val="window" lastClr="FFFFFF"/>
            </a:solidFill>
            <a:ln w="38100" cap="flat" cmpd="sng" algn="ctr">
              <a:solidFill>
                <a:schemeClr val="tx1"/>
              </a:solidFill>
              <a:prstDash val="sysDot"/>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2400" b="0" i="1" u="none" strike="noStrike" kern="0" cap="none" spc="0" normalizeH="0" baseline="0" noProof="0" dirty="0" smtClean="0">
                <a:ln>
                  <a:noFill/>
                </a:ln>
                <a:solidFill>
                  <a:prstClr val="black"/>
                </a:solidFill>
                <a:effectLst/>
                <a:uLnTx/>
                <a:uFillTx/>
                <a:latin typeface="Cambria Math" panose="02040503050406030204" pitchFamily="18" charset="0"/>
                <a:ea typeface="+mn-ea"/>
                <a:cs typeface="+mn-cs"/>
              </a:endParaRPr>
            </a:p>
          </p:txBody>
        </p:sp>
        <p:sp>
          <p:nvSpPr>
            <p:cNvPr id="21" name="Rectangle 20"/>
            <p:cNvSpPr/>
            <p:nvPr/>
          </p:nvSpPr>
          <p:spPr>
            <a:xfrm>
              <a:off x="3503427" y="7232358"/>
              <a:ext cx="347488" cy="229324"/>
            </a:xfrm>
            <a:prstGeom prst="rect">
              <a:avLst/>
            </a:prstGeom>
            <a:solidFill>
              <a:sysClr val="window" lastClr="FFFFFF"/>
            </a:solidFill>
            <a:ln w="38100" cap="flat" cmpd="sng" algn="ctr">
              <a:solidFill>
                <a:schemeClr val="tx1"/>
              </a:solidFill>
              <a:prstDash val="sysDot"/>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2400" b="0" i="1" u="none" strike="noStrike" kern="0" cap="none" spc="0" normalizeH="0" baseline="0" noProof="0" dirty="0" smtClean="0">
                <a:ln>
                  <a:noFill/>
                </a:ln>
                <a:solidFill>
                  <a:prstClr val="black"/>
                </a:solidFill>
                <a:effectLst/>
                <a:uLnTx/>
                <a:uFillTx/>
                <a:latin typeface="Cambria Math" panose="02040503050406030204" pitchFamily="18" charset="0"/>
                <a:ea typeface="+mn-ea"/>
                <a:cs typeface="+mn-cs"/>
              </a:endParaRPr>
            </a:p>
          </p:txBody>
        </p:sp>
        <p:sp>
          <p:nvSpPr>
            <p:cNvPr id="22" name="Oval 21"/>
            <p:cNvSpPr>
              <a:spLocks noChangeAspect="1"/>
            </p:cNvSpPr>
            <p:nvPr/>
          </p:nvSpPr>
          <p:spPr>
            <a:xfrm>
              <a:off x="3415458" y="3911485"/>
              <a:ext cx="1097280" cy="1097280"/>
            </a:xfrm>
            <a:prstGeom prst="ellipse">
              <a:avLst/>
            </a:prstGeom>
            <a:noFill/>
            <a:ln>
              <a:solidFill>
                <a:srgbClr val="0000F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Oval 22"/>
            <p:cNvSpPr>
              <a:spLocks noChangeAspect="1"/>
            </p:cNvSpPr>
            <p:nvPr/>
          </p:nvSpPr>
          <p:spPr>
            <a:xfrm>
              <a:off x="6124906" y="1621642"/>
              <a:ext cx="932688" cy="932688"/>
            </a:xfrm>
            <a:prstGeom prst="ellipse">
              <a:avLst/>
            </a:prstGeom>
            <a:noFill/>
            <a:ln>
              <a:solidFill>
                <a:srgbClr val="007F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Oval 23"/>
            <p:cNvSpPr>
              <a:spLocks noChangeAspect="1"/>
            </p:cNvSpPr>
            <p:nvPr/>
          </p:nvSpPr>
          <p:spPr>
            <a:xfrm>
              <a:off x="6279429" y="4541633"/>
              <a:ext cx="932688" cy="932688"/>
            </a:xfrm>
            <a:prstGeom prst="ellipse">
              <a:avLst/>
            </a:prstGeom>
            <a:noFill/>
            <a:ln>
              <a:solidFill>
                <a:srgbClr val="ED1B23"/>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Oval 24"/>
            <p:cNvSpPr/>
            <p:nvPr/>
          </p:nvSpPr>
          <p:spPr>
            <a:xfrm>
              <a:off x="3458511" y="8837624"/>
              <a:ext cx="457200" cy="457200"/>
            </a:xfrm>
            <a:prstGeom prst="ellipse">
              <a:avLst/>
            </a:prstGeom>
            <a:noFill/>
            <a:ln>
              <a:solidFill>
                <a:srgbClr val="007F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 name="Title 1"/>
          <p:cNvSpPr>
            <a:spLocks noGrp="1"/>
          </p:cNvSpPr>
          <p:nvPr>
            <p:ph type="title"/>
          </p:nvPr>
        </p:nvSpPr>
        <p:spPr/>
        <p:txBody>
          <a:bodyPr/>
          <a:lstStyle/>
          <a:p>
            <a:r>
              <a:rPr lang="en-US" dirty="0" smtClean="0"/>
              <a:t>Sequential Path Planning</a:t>
            </a:r>
            <a:endParaRPr lang="en-US" dirty="0"/>
          </a:p>
        </p:txBody>
      </p:sp>
      <mc:AlternateContent xmlns:mc="http://schemas.openxmlformats.org/markup-compatibility/2006" xmlns:a14="http://schemas.microsoft.com/office/drawing/2010/main">
        <mc:Choice Requires="a14">
          <p:sp>
            <p:nvSpPr>
              <p:cNvPr id="27" name="Content Placeholder 26"/>
              <p:cNvSpPr>
                <a:spLocks noGrp="1"/>
              </p:cNvSpPr>
              <p:nvPr>
                <p:ph idx="1"/>
              </p:nvPr>
            </p:nvSpPr>
            <p:spPr>
              <a:xfrm>
                <a:off x="628651" y="1825625"/>
                <a:ext cx="4513354" cy="4351338"/>
              </a:xfrm>
            </p:spPr>
            <p:txBody>
              <a:bodyPr>
                <a:normAutofit fontScale="92500" lnSpcReduction="10000"/>
              </a:bodyPr>
              <a:lstStyle/>
              <a:p>
                <a:pPr marL="0" indent="0">
                  <a:buNone/>
                </a:pPr>
                <a:r>
                  <a:rPr lang="en-US" dirty="0" smtClean="0"/>
                  <a:t>For </a:t>
                </a:r>
                <a14:m>
                  <m:oMath xmlns:m="http://schemas.openxmlformats.org/officeDocument/2006/math">
                    <m:r>
                      <a:rPr lang="en-US" b="0" i="1" smtClean="0">
                        <a:latin typeface="Cambria Math"/>
                      </a:rPr>
                      <m:t>𝑁</m:t>
                    </m:r>
                  </m:oMath>
                </a14:m>
                <a:r>
                  <a:rPr lang="en-US" dirty="0" smtClean="0"/>
                  <a:t> vehicles, given</a:t>
                </a:r>
              </a:p>
              <a:p>
                <a:r>
                  <a:rPr lang="en-US" dirty="0" smtClean="0"/>
                  <a:t>Initial states, target locations, forbidden locations</a:t>
                </a:r>
              </a:p>
              <a:p>
                <a:r>
                  <a:rPr lang="en-US" dirty="0" smtClean="0"/>
                  <a:t>Scheduled times of arrival (STA)</a:t>
                </a:r>
              </a:p>
              <a:p>
                <a:r>
                  <a:rPr lang="en-US" dirty="0" smtClean="0"/>
                  <a:t>Earliest start times (EST)</a:t>
                </a:r>
              </a:p>
              <a:p>
                <a:endParaRPr lang="en-US" dirty="0" smtClean="0"/>
              </a:p>
              <a:p>
                <a:pPr marL="0" indent="0">
                  <a:buNone/>
                </a:pPr>
                <a:r>
                  <a:rPr lang="en-US" dirty="0" smtClean="0">
                    <a:solidFill>
                      <a:schemeClr val="bg1"/>
                    </a:solidFill>
                  </a:rPr>
                  <a:t>Determine, with guarantees</a:t>
                </a:r>
                <a:endParaRPr lang="en-US" dirty="0">
                  <a:solidFill>
                    <a:schemeClr val="bg1"/>
                  </a:solidFill>
                </a:endParaRPr>
              </a:p>
              <a:p>
                <a:r>
                  <a:rPr lang="en-US" dirty="0" smtClean="0">
                    <a:solidFill>
                      <a:schemeClr val="bg1"/>
                    </a:solidFill>
                  </a:rPr>
                  <a:t>Minimum-time trajectories</a:t>
                </a:r>
              </a:p>
              <a:p>
                <a:r>
                  <a:rPr lang="en-US" dirty="0" smtClean="0">
                    <a:solidFill>
                      <a:schemeClr val="bg1"/>
                    </a:solidFill>
                  </a:rPr>
                  <a:t>Latest start times (LST)</a:t>
                </a:r>
              </a:p>
              <a:p>
                <a:endParaRPr lang="en-US" dirty="0" smtClean="0"/>
              </a:p>
            </p:txBody>
          </p:sp>
        </mc:Choice>
        <mc:Fallback xmlns="">
          <p:sp>
            <p:nvSpPr>
              <p:cNvPr id="27" name="Content Placeholder 26"/>
              <p:cNvSpPr>
                <a:spLocks noGrp="1" noRot="1" noChangeAspect="1" noMove="1" noResize="1" noEditPoints="1" noAdjustHandles="1" noChangeArrowheads="1" noChangeShapeType="1" noTextEdit="1"/>
              </p:cNvSpPr>
              <p:nvPr>
                <p:ph idx="1"/>
              </p:nvPr>
            </p:nvSpPr>
            <p:spPr>
              <a:xfrm>
                <a:off x="628651" y="1825625"/>
                <a:ext cx="4513354" cy="4351338"/>
              </a:xfrm>
              <a:blipFill rotWithShape="0">
                <a:blip r:embed="rId8"/>
                <a:stretch>
                  <a:fillRect l="-2429" t="-2801" r="-540"/>
                </a:stretch>
              </a:blipFill>
            </p:spPr>
            <p:txBody>
              <a:bodyPr/>
              <a:lstStyle/>
              <a:p>
                <a:r>
                  <a:rPr lang="en-US">
                    <a:noFill/>
                  </a:rPr>
                  <a:t> </a:t>
                </a:r>
              </a:p>
            </p:txBody>
          </p:sp>
        </mc:Fallback>
      </mc:AlternateContent>
    </p:spTree>
    <p:extLst>
      <p:ext uri="{BB962C8B-B14F-4D97-AF65-F5344CB8AC3E}">
        <p14:creationId xmlns:p14="http://schemas.microsoft.com/office/powerpoint/2010/main" val="781884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5103325" y="1465324"/>
            <a:ext cx="3929496" cy="5227807"/>
            <a:chOff x="2218727" y="1371600"/>
            <a:chExt cx="6110393" cy="8040559"/>
          </a:xfrm>
        </p:grpSpPr>
        <p:sp>
          <p:nvSpPr>
            <p:cNvPr id="10" name="Freeform 9"/>
            <p:cNvSpPr/>
            <p:nvPr/>
          </p:nvSpPr>
          <p:spPr>
            <a:xfrm>
              <a:off x="2218727" y="1371600"/>
              <a:ext cx="6110393" cy="5486400"/>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1160" h="4771483">
                  <a:moveTo>
                    <a:pt x="2116052" y="261424"/>
                  </a:moveTo>
                  <a:cubicBezTo>
                    <a:pt x="2467628" y="151273"/>
                    <a:pt x="3033470" y="-61483"/>
                    <a:pt x="3419751" y="16980"/>
                  </a:cubicBezTo>
                  <a:cubicBezTo>
                    <a:pt x="3806032" y="95443"/>
                    <a:pt x="4231545" y="401753"/>
                    <a:pt x="4433739" y="732204"/>
                  </a:cubicBezTo>
                  <a:cubicBezTo>
                    <a:pt x="4635933" y="1062656"/>
                    <a:pt x="4729485" y="1540980"/>
                    <a:pt x="4632915" y="1999689"/>
                  </a:cubicBezTo>
                  <a:cubicBezTo>
                    <a:pt x="4536345" y="2458398"/>
                    <a:pt x="4009735" y="3060453"/>
                    <a:pt x="3854317" y="3484457"/>
                  </a:cubicBezTo>
                  <a:cubicBezTo>
                    <a:pt x="3698899" y="3908461"/>
                    <a:pt x="4035386" y="4350572"/>
                    <a:pt x="3700408" y="4543713"/>
                  </a:cubicBezTo>
                  <a:cubicBezTo>
                    <a:pt x="3365430" y="4736854"/>
                    <a:pt x="2316737" y="4890762"/>
                    <a:pt x="1844448" y="4643301"/>
                  </a:cubicBezTo>
                  <a:cubicBezTo>
                    <a:pt x="1372159" y="4395840"/>
                    <a:pt x="1172982" y="3445226"/>
                    <a:pt x="866673" y="3058945"/>
                  </a:cubicBezTo>
                  <a:cubicBezTo>
                    <a:pt x="560364" y="2672664"/>
                    <a:pt x="65441" y="2666628"/>
                    <a:pt x="6594" y="2325614"/>
                  </a:cubicBezTo>
                  <a:cubicBezTo>
                    <a:pt x="-52253" y="1984600"/>
                    <a:pt x="296305" y="1287483"/>
                    <a:pt x="513588" y="1012861"/>
                  </a:cubicBezTo>
                  <a:cubicBezTo>
                    <a:pt x="730871" y="738239"/>
                    <a:pt x="1043216" y="801614"/>
                    <a:pt x="1310293" y="677883"/>
                  </a:cubicBezTo>
                  <a:cubicBezTo>
                    <a:pt x="1577370" y="554152"/>
                    <a:pt x="1764476" y="371575"/>
                    <a:pt x="2116052" y="261424"/>
                  </a:cubicBezTo>
                  <a:close/>
                </a:path>
              </a:pathLst>
            </a:cu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dirty="0">
                <a:ln>
                  <a:noFill/>
                </a:ln>
                <a:solidFill>
                  <a:prstClr val="black"/>
                </a:solidFill>
                <a:effectLst/>
                <a:uLnTx/>
                <a:uFillTx/>
                <a:latin typeface="Calibri"/>
                <a:ea typeface="+mn-ea"/>
                <a:cs typeface="+mn-cs"/>
              </a:endParaRPr>
            </a:p>
          </p:txBody>
        </p:sp>
        <p:sp>
          <p:nvSpPr>
            <p:cNvPr id="11" name="TextBox 10"/>
            <p:cNvSpPr txBox="1"/>
            <p:nvPr/>
          </p:nvSpPr>
          <p:spPr>
            <a:xfrm>
              <a:off x="3962619" y="6997964"/>
              <a:ext cx="4330042" cy="241419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CA" sz="2400" kern="0" dirty="0" smtClean="0">
                  <a:solidFill>
                    <a:prstClr val="black"/>
                  </a:solidFill>
                </a:rPr>
                <a:t>Forbidden</a:t>
              </a:r>
              <a:endParaRPr kumimoji="0" lang="en-CA" sz="2400" b="0" i="0" u="none" strike="noStrike" kern="0" cap="none" spc="0" normalizeH="0" baseline="0" noProof="0" dirty="0" smtClean="0">
                <a:ln>
                  <a:noFill/>
                </a:ln>
                <a:solidFill>
                  <a:prstClr val="black"/>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CA" sz="2400" b="0" i="0" u="none" strike="noStrike" kern="0" cap="none" spc="0" normalizeH="0" baseline="0" noProof="0" dirty="0" smtClean="0">
                  <a:ln>
                    <a:noFill/>
                  </a:ln>
                  <a:solidFill>
                    <a:prstClr val="black"/>
                  </a:solidFill>
                  <a:effectLst/>
                  <a:uLnTx/>
                  <a:uFillTx/>
                </a:rPr>
                <a:t>Targets</a:t>
              </a:r>
            </a:p>
            <a:p>
              <a:pPr marL="0" marR="0" lvl="0" indent="0" defTabSz="914400" eaLnBrk="1" fontAlgn="auto" latinLnBrk="0" hangingPunct="1">
                <a:lnSpc>
                  <a:spcPct val="100000"/>
                </a:lnSpc>
                <a:spcBef>
                  <a:spcPts val="0"/>
                </a:spcBef>
                <a:spcAft>
                  <a:spcPts val="0"/>
                </a:spcAft>
                <a:buClrTx/>
                <a:buSzTx/>
                <a:buFontTx/>
                <a:buNone/>
                <a:tabLst/>
                <a:defRPr/>
              </a:pPr>
              <a:r>
                <a:rPr lang="en-CA" sz="2400" kern="0" dirty="0" smtClean="0">
                  <a:solidFill>
                    <a:prstClr val="black"/>
                  </a:solidFill>
                </a:rPr>
                <a:t>Vehicle</a:t>
              </a:r>
            </a:p>
            <a:p>
              <a:pPr marL="0" marR="0" lvl="0" indent="0" defTabSz="914400" eaLnBrk="1" fontAlgn="auto" latinLnBrk="0" hangingPunct="1">
                <a:lnSpc>
                  <a:spcPct val="100000"/>
                </a:lnSpc>
                <a:spcBef>
                  <a:spcPts val="0"/>
                </a:spcBef>
                <a:spcAft>
                  <a:spcPts val="0"/>
                </a:spcAft>
                <a:buClrTx/>
                <a:buSzTx/>
                <a:buFontTx/>
                <a:buNone/>
                <a:tabLst/>
                <a:defRPr/>
              </a:pPr>
              <a:r>
                <a:rPr lang="en-CA" sz="2400" kern="0" dirty="0" smtClean="0">
                  <a:solidFill>
                    <a:prstClr val="black"/>
                  </a:solidFill>
                </a:rPr>
                <a:t>Danger zone</a:t>
              </a:r>
            </a:p>
          </p:txBody>
        </p:sp>
        <p:sp>
          <p:nvSpPr>
            <p:cNvPr id="12" name="Oval 11"/>
            <p:cNvSpPr/>
            <p:nvPr/>
          </p:nvSpPr>
          <p:spPr>
            <a:xfrm>
              <a:off x="3523026" y="7791527"/>
              <a:ext cx="308289" cy="271828"/>
            </a:xfrm>
            <a:prstGeom prst="ellipse">
              <a:avLst/>
            </a:prstGeom>
            <a:solidFill>
              <a:sysClr val="window" lastClr="FFFFFF"/>
            </a:solidFill>
            <a:ln w="38100" cap="flat" cmpd="sng" algn="ctr">
              <a:solidFill>
                <a:srgbClr val="0000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dirty="0">
                <a:ln>
                  <a:noFill/>
                </a:ln>
                <a:solidFill>
                  <a:prstClr val="black"/>
                </a:solidFill>
                <a:effectLst/>
                <a:uLnTx/>
                <a:uFillTx/>
                <a:latin typeface="Calibri"/>
                <a:ea typeface="+mn-ea"/>
                <a:cs typeface="+mn-cs"/>
              </a:endParaRPr>
            </a:p>
          </p:txBody>
        </p:sp>
        <p:sp>
          <p:nvSpPr>
            <p:cNvPr id="13" name="Oval 12"/>
            <p:cNvSpPr/>
            <p:nvPr/>
          </p:nvSpPr>
          <p:spPr>
            <a:xfrm>
              <a:off x="7206235" y="3241558"/>
              <a:ext cx="499310" cy="492181"/>
            </a:xfrm>
            <a:prstGeom prst="ellipse">
              <a:avLst/>
            </a:prstGeom>
            <a:solidFill>
              <a:sysClr val="window" lastClr="FFFFFF"/>
            </a:solidFill>
            <a:ln w="38100" cap="flat" cmpd="sng" algn="ctr">
              <a:solidFill>
                <a:srgbClr val="0000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dirty="0">
                <a:ln>
                  <a:noFill/>
                </a:ln>
                <a:solidFill>
                  <a:prstClr val="black"/>
                </a:solidFill>
                <a:effectLst/>
                <a:uLnTx/>
                <a:uFillTx/>
                <a:latin typeface="Calibri"/>
                <a:ea typeface="+mn-ea"/>
                <a:cs typeface="+mn-cs"/>
              </a:endParaRPr>
            </a:p>
          </p:txBody>
        </p:sp>
        <p:sp>
          <p:nvSpPr>
            <p:cNvPr id="14" name="Oval 13"/>
            <p:cNvSpPr/>
            <p:nvPr/>
          </p:nvSpPr>
          <p:spPr>
            <a:xfrm>
              <a:off x="4389145" y="5211409"/>
              <a:ext cx="622962" cy="441303"/>
            </a:xfrm>
            <a:prstGeom prst="ellipse">
              <a:avLst/>
            </a:prstGeom>
            <a:solidFill>
              <a:sysClr val="window" lastClr="FFFFFF"/>
            </a:solidFill>
            <a:ln w="38100" cap="flat" cmpd="sng" algn="ctr">
              <a:solidFill>
                <a:srgbClr val="007F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dirty="0">
                <a:ln>
                  <a:noFill/>
                </a:ln>
                <a:solidFill>
                  <a:prstClr val="black"/>
                </a:solidFill>
                <a:effectLst/>
                <a:uLnTx/>
                <a:uFillTx/>
                <a:latin typeface="Calibri"/>
                <a:ea typeface="+mn-ea"/>
                <a:cs typeface="+mn-cs"/>
              </a:endParaRPr>
            </a:p>
          </p:txBody>
        </p:sp>
        <p:sp>
          <p:nvSpPr>
            <p:cNvPr id="15" name="Oval 14"/>
            <p:cNvSpPr/>
            <p:nvPr/>
          </p:nvSpPr>
          <p:spPr>
            <a:xfrm>
              <a:off x="4232896" y="2185869"/>
              <a:ext cx="622961" cy="496486"/>
            </a:xfrm>
            <a:prstGeom prst="ellipse">
              <a:avLst/>
            </a:prstGeom>
            <a:solidFill>
              <a:sysClr val="window" lastClr="FFFFFF"/>
            </a:solidFill>
            <a:ln w="38100" cap="flat" cmpd="sng" algn="ctr">
              <a:solidFill>
                <a:srgbClr val="ED1B2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dirty="0">
                <a:ln>
                  <a:noFill/>
                </a:ln>
                <a:solidFill>
                  <a:srgbClr val="ED1B23"/>
                </a:solidFill>
                <a:effectLst/>
                <a:uLnTx/>
                <a:uFillTx/>
                <a:latin typeface="Calibri"/>
                <a:ea typeface="+mn-ea"/>
                <a:cs typeface="+mn-cs"/>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730247">
              <a:off x="3758358" y="4250098"/>
              <a:ext cx="411480" cy="411480"/>
            </a:xfrm>
            <a:prstGeom prst="rect">
              <a:avLst/>
            </a:prstGeom>
          </p:spPr>
        </p:pic>
        <p:pic>
          <p:nvPicPr>
            <p:cNvPr id="17" name="Picture 16"/>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10800000">
              <a:off x="6386748" y="1882246"/>
              <a:ext cx="411480" cy="411480"/>
            </a:xfrm>
            <a:prstGeom prst="rect">
              <a:avLst/>
            </a:prstGeom>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5961826">
              <a:off x="6540033" y="4802236"/>
              <a:ext cx="411480" cy="411480"/>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92646" y="8295470"/>
              <a:ext cx="369051" cy="369052"/>
            </a:xfrm>
            <a:prstGeom prst="rect">
              <a:avLst/>
            </a:prstGeom>
          </p:spPr>
        </p:pic>
        <p:sp>
          <p:nvSpPr>
            <p:cNvPr id="20" name="Rectangle 19"/>
            <p:cNvSpPr/>
            <p:nvPr/>
          </p:nvSpPr>
          <p:spPr>
            <a:xfrm>
              <a:off x="5042256" y="3074667"/>
              <a:ext cx="918718" cy="536315"/>
            </a:xfrm>
            <a:prstGeom prst="rect">
              <a:avLst/>
            </a:prstGeom>
            <a:solidFill>
              <a:sysClr val="window" lastClr="FFFFFF"/>
            </a:solidFill>
            <a:ln w="38100" cap="flat" cmpd="sng" algn="ctr">
              <a:solidFill>
                <a:schemeClr val="tx1"/>
              </a:solidFill>
              <a:prstDash val="sysDot"/>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2400" b="0" i="1" u="none" strike="noStrike" kern="0" cap="none" spc="0" normalizeH="0" baseline="0" noProof="0" dirty="0" smtClean="0">
                <a:ln>
                  <a:noFill/>
                </a:ln>
                <a:solidFill>
                  <a:prstClr val="black"/>
                </a:solidFill>
                <a:effectLst/>
                <a:uLnTx/>
                <a:uFillTx/>
                <a:latin typeface="Cambria Math" panose="02040503050406030204" pitchFamily="18" charset="0"/>
                <a:ea typeface="+mn-ea"/>
                <a:cs typeface="+mn-cs"/>
              </a:endParaRPr>
            </a:p>
          </p:txBody>
        </p:sp>
        <p:sp>
          <p:nvSpPr>
            <p:cNvPr id="21" name="Rectangle 20"/>
            <p:cNvSpPr/>
            <p:nvPr/>
          </p:nvSpPr>
          <p:spPr>
            <a:xfrm>
              <a:off x="3503427" y="7232358"/>
              <a:ext cx="347488" cy="229324"/>
            </a:xfrm>
            <a:prstGeom prst="rect">
              <a:avLst/>
            </a:prstGeom>
            <a:solidFill>
              <a:sysClr val="window" lastClr="FFFFFF"/>
            </a:solidFill>
            <a:ln w="38100" cap="flat" cmpd="sng" algn="ctr">
              <a:solidFill>
                <a:schemeClr val="tx1"/>
              </a:solidFill>
              <a:prstDash val="sysDot"/>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2400" b="0" i="1" u="none" strike="noStrike" kern="0" cap="none" spc="0" normalizeH="0" baseline="0" noProof="0" dirty="0" smtClean="0">
                <a:ln>
                  <a:noFill/>
                </a:ln>
                <a:solidFill>
                  <a:prstClr val="black"/>
                </a:solidFill>
                <a:effectLst/>
                <a:uLnTx/>
                <a:uFillTx/>
                <a:latin typeface="Cambria Math" panose="02040503050406030204" pitchFamily="18" charset="0"/>
                <a:ea typeface="+mn-ea"/>
                <a:cs typeface="+mn-cs"/>
              </a:endParaRPr>
            </a:p>
          </p:txBody>
        </p:sp>
        <p:sp>
          <p:nvSpPr>
            <p:cNvPr id="22" name="Oval 21"/>
            <p:cNvSpPr>
              <a:spLocks noChangeAspect="1"/>
            </p:cNvSpPr>
            <p:nvPr/>
          </p:nvSpPr>
          <p:spPr>
            <a:xfrm>
              <a:off x="3415458" y="3911485"/>
              <a:ext cx="1097280" cy="1097280"/>
            </a:xfrm>
            <a:prstGeom prst="ellipse">
              <a:avLst/>
            </a:prstGeom>
            <a:noFill/>
            <a:ln>
              <a:solidFill>
                <a:srgbClr val="0000F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Oval 22"/>
            <p:cNvSpPr>
              <a:spLocks noChangeAspect="1"/>
            </p:cNvSpPr>
            <p:nvPr/>
          </p:nvSpPr>
          <p:spPr>
            <a:xfrm>
              <a:off x="6124906" y="1621642"/>
              <a:ext cx="932688" cy="932688"/>
            </a:xfrm>
            <a:prstGeom prst="ellipse">
              <a:avLst/>
            </a:prstGeom>
            <a:noFill/>
            <a:ln>
              <a:solidFill>
                <a:srgbClr val="007F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Oval 23"/>
            <p:cNvSpPr>
              <a:spLocks noChangeAspect="1"/>
            </p:cNvSpPr>
            <p:nvPr/>
          </p:nvSpPr>
          <p:spPr>
            <a:xfrm>
              <a:off x="6279429" y="4541633"/>
              <a:ext cx="932688" cy="932688"/>
            </a:xfrm>
            <a:prstGeom prst="ellipse">
              <a:avLst/>
            </a:prstGeom>
            <a:noFill/>
            <a:ln>
              <a:solidFill>
                <a:srgbClr val="ED1B23"/>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Oval 24"/>
            <p:cNvSpPr/>
            <p:nvPr/>
          </p:nvSpPr>
          <p:spPr>
            <a:xfrm>
              <a:off x="3458511" y="8837624"/>
              <a:ext cx="457200" cy="457200"/>
            </a:xfrm>
            <a:prstGeom prst="ellipse">
              <a:avLst/>
            </a:prstGeom>
            <a:noFill/>
            <a:ln>
              <a:solidFill>
                <a:srgbClr val="007F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 name="Title 1"/>
          <p:cNvSpPr>
            <a:spLocks noGrp="1"/>
          </p:cNvSpPr>
          <p:nvPr>
            <p:ph type="title"/>
          </p:nvPr>
        </p:nvSpPr>
        <p:spPr/>
        <p:txBody>
          <a:bodyPr/>
          <a:lstStyle/>
          <a:p>
            <a:r>
              <a:rPr lang="en-US" dirty="0" smtClean="0"/>
              <a:t>Sequential Path Planning</a:t>
            </a:r>
            <a:endParaRPr lang="en-US" dirty="0"/>
          </a:p>
        </p:txBody>
      </p:sp>
      <mc:AlternateContent xmlns:mc="http://schemas.openxmlformats.org/markup-compatibility/2006" xmlns:a14="http://schemas.microsoft.com/office/drawing/2010/main">
        <mc:Choice Requires="a14">
          <p:sp>
            <p:nvSpPr>
              <p:cNvPr id="27" name="Content Placeholder 26"/>
              <p:cNvSpPr>
                <a:spLocks noGrp="1"/>
              </p:cNvSpPr>
              <p:nvPr>
                <p:ph idx="1"/>
              </p:nvPr>
            </p:nvSpPr>
            <p:spPr>
              <a:xfrm>
                <a:off x="628651" y="1825625"/>
                <a:ext cx="4513354" cy="4351338"/>
              </a:xfrm>
            </p:spPr>
            <p:txBody>
              <a:bodyPr>
                <a:normAutofit fontScale="92500" lnSpcReduction="10000"/>
              </a:bodyPr>
              <a:lstStyle/>
              <a:p>
                <a:pPr marL="0" indent="0">
                  <a:buNone/>
                </a:pPr>
                <a:r>
                  <a:rPr lang="en-US" dirty="0" smtClean="0"/>
                  <a:t>For </a:t>
                </a:r>
                <a14:m>
                  <m:oMath xmlns:m="http://schemas.openxmlformats.org/officeDocument/2006/math">
                    <m:r>
                      <a:rPr lang="en-US" b="0" i="1" smtClean="0">
                        <a:latin typeface="Cambria Math"/>
                      </a:rPr>
                      <m:t>𝑁</m:t>
                    </m:r>
                  </m:oMath>
                </a14:m>
                <a:r>
                  <a:rPr lang="en-US" dirty="0" smtClean="0"/>
                  <a:t> vehicles, given</a:t>
                </a:r>
              </a:p>
              <a:p>
                <a:r>
                  <a:rPr lang="en-US" dirty="0" smtClean="0"/>
                  <a:t>Initial states, target locations, forbidden locations</a:t>
                </a:r>
              </a:p>
              <a:p>
                <a:r>
                  <a:rPr lang="en-US" dirty="0" smtClean="0"/>
                  <a:t>Scheduled times of arrival (STA)</a:t>
                </a:r>
              </a:p>
              <a:p>
                <a:r>
                  <a:rPr lang="en-US" dirty="0" smtClean="0"/>
                  <a:t>Earliest start times (EST)</a:t>
                </a:r>
              </a:p>
              <a:p>
                <a:endParaRPr lang="en-US" dirty="0" smtClean="0"/>
              </a:p>
              <a:p>
                <a:pPr marL="0" indent="0">
                  <a:buNone/>
                </a:pPr>
                <a:r>
                  <a:rPr lang="en-US" dirty="0" smtClean="0"/>
                  <a:t>Determine, with guarantees</a:t>
                </a:r>
                <a:endParaRPr lang="en-US" dirty="0"/>
              </a:p>
              <a:p>
                <a:r>
                  <a:rPr lang="en-US" dirty="0" smtClean="0"/>
                  <a:t>Minimum-time trajectories</a:t>
                </a:r>
              </a:p>
              <a:p>
                <a:r>
                  <a:rPr lang="en-US" dirty="0" smtClean="0"/>
                  <a:t>Latest start times (LST)</a:t>
                </a:r>
              </a:p>
              <a:p>
                <a:endParaRPr lang="en-US" dirty="0" smtClean="0"/>
              </a:p>
            </p:txBody>
          </p:sp>
        </mc:Choice>
        <mc:Fallback xmlns="">
          <p:sp>
            <p:nvSpPr>
              <p:cNvPr id="27" name="Content Placeholder 26"/>
              <p:cNvSpPr>
                <a:spLocks noGrp="1" noRot="1" noChangeAspect="1" noMove="1" noResize="1" noEditPoints="1" noAdjustHandles="1" noChangeArrowheads="1" noChangeShapeType="1" noTextEdit="1"/>
              </p:cNvSpPr>
              <p:nvPr>
                <p:ph idx="1"/>
              </p:nvPr>
            </p:nvSpPr>
            <p:spPr>
              <a:xfrm>
                <a:off x="628651" y="1825625"/>
                <a:ext cx="4513354" cy="4351338"/>
              </a:xfrm>
              <a:blipFill rotWithShape="1">
                <a:blip r:embed="rId8"/>
                <a:stretch>
                  <a:fillRect l="-2294" t="-2801" r="-675"/>
                </a:stretch>
              </a:blipFill>
            </p:spPr>
            <p:txBody>
              <a:bodyPr/>
              <a:lstStyle/>
              <a:p>
                <a:r>
                  <a:rPr lang="en-US">
                    <a:noFill/>
                  </a:rPr>
                  <a:t> </a:t>
                </a:r>
              </a:p>
            </p:txBody>
          </p:sp>
        </mc:Fallback>
      </mc:AlternateContent>
    </p:spTree>
    <p:extLst>
      <p:ext uri="{BB962C8B-B14F-4D97-AF65-F5344CB8AC3E}">
        <p14:creationId xmlns:p14="http://schemas.microsoft.com/office/powerpoint/2010/main" val="263026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Approximate Solution</a:t>
            </a:r>
          </a:p>
        </p:txBody>
      </p:sp>
      <p:sp>
        <p:nvSpPr>
          <p:cNvPr id="27" name="Content Placeholder 26"/>
          <p:cNvSpPr>
            <a:spLocks noGrp="1"/>
          </p:cNvSpPr>
          <p:nvPr>
            <p:ph idx="1"/>
          </p:nvPr>
        </p:nvSpPr>
        <p:spPr>
          <a:xfrm>
            <a:off x="628651" y="1825625"/>
            <a:ext cx="4513354" cy="4351338"/>
          </a:xfrm>
        </p:spPr>
        <p:txBody>
          <a:bodyPr>
            <a:normAutofit/>
          </a:bodyPr>
          <a:lstStyle/>
          <a:p>
            <a:pPr marL="0" indent="0">
              <a:buNone/>
            </a:pPr>
            <a:r>
              <a:rPr lang="en-US" dirty="0" smtClean="0"/>
              <a:t>Joint optimal solution is intractable</a:t>
            </a:r>
          </a:p>
          <a:p>
            <a:pPr marL="0" indent="0">
              <a:buNone/>
            </a:pPr>
            <a:endParaRPr lang="en-US" dirty="0"/>
          </a:p>
          <a:p>
            <a:pPr marL="0" indent="0">
              <a:buNone/>
            </a:pPr>
            <a:r>
              <a:rPr lang="en-US" dirty="0" smtClean="0"/>
              <a:t>Sequential path planning</a:t>
            </a:r>
          </a:p>
          <a:p>
            <a:r>
              <a:rPr lang="en-US" dirty="0" smtClean="0"/>
              <a:t>Assign vehicle priorities</a:t>
            </a:r>
          </a:p>
          <a:p>
            <a:r>
              <a:rPr lang="en-US" dirty="0" smtClean="0"/>
              <a:t>Treat higher-priority vehicles as moving obstacles</a:t>
            </a:r>
          </a:p>
          <a:p>
            <a:endParaRPr lang="en-US" dirty="0" smtClean="0"/>
          </a:p>
        </p:txBody>
      </p:sp>
      <p:grpSp>
        <p:nvGrpSpPr>
          <p:cNvPr id="28" name="Group 27"/>
          <p:cNvGrpSpPr/>
          <p:nvPr/>
        </p:nvGrpSpPr>
        <p:grpSpPr>
          <a:xfrm>
            <a:off x="5103325" y="1465324"/>
            <a:ext cx="3929496" cy="5227807"/>
            <a:chOff x="2218727" y="1371600"/>
            <a:chExt cx="6110393" cy="8040559"/>
          </a:xfrm>
        </p:grpSpPr>
        <p:sp>
          <p:nvSpPr>
            <p:cNvPr id="29" name="Freeform 28"/>
            <p:cNvSpPr/>
            <p:nvPr/>
          </p:nvSpPr>
          <p:spPr>
            <a:xfrm>
              <a:off x="2218727" y="1371600"/>
              <a:ext cx="6110393" cy="5486400"/>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1160" h="4771483">
                  <a:moveTo>
                    <a:pt x="2116052" y="261424"/>
                  </a:moveTo>
                  <a:cubicBezTo>
                    <a:pt x="2467628" y="151273"/>
                    <a:pt x="3033470" y="-61483"/>
                    <a:pt x="3419751" y="16980"/>
                  </a:cubicBezTo>
                  <a:cubicBezTo>
                    <a:pt x="3806032" y="95443"/>
                    <a:pt x="4231545" y="401753"/>
                    <a:pt x="4433739" y="732204"/>
                  </a:cubicBezTo>
                  <a:cubicBezTo>
                    <a:pt x="4635933" y="1062656"/>
                    <a:pt x="4729485" y="1540980"/>
                    <a:pt x="4632915" y="1999689"/>
                  </a:cubicBezTo>
                  <a:cubicBezTo>
                    <a:pt x="4536345" y="2458398"/>
                    <a:pt x="4009735" y="3060453"/>
                    <a:pt x="3854317" y="3484457"/>
                  </a:cubicBezTo>
                  <a:cubicBezTo>
                    <a:pt x="3698899" y="3908461"/>
                    <a:pt x="4035386" y="4350572"/>
                    <a:pt x="3700408" y="4543713"/>
                  </a:cubicBezTo>
                  <a:cubicBezTo>
                    <a:pt x="3365430" y="4736854"/>
                    <a:pt x="2316737" y="4890762"/>
                    <a:pt x="1844448" y="4643301"/>
                  </a:cubicBezTo>
                  <a:cubicBezTo>
                    <a:pt x="1372159" y="4395840"/>
                    <a:pt x="1172982" y="3445226"/>
                    <a:pt x="866673" y="3058945"/>
                  </a:cubicBezTo>
                  <a:cubicBezTo>
                    <a:pt x="560364" y="2672664"/>
                    <a:pt x="65441" y="2666628"/>
                    <a:pt x="6594" y="2325614"/>
                  </a:cubicBezTo>
                  <a:cubicBezTo>
                    <a:pt x="-52253" y="1984600"/>
                    <a:pt x="296305" y="1287483"/>
                    <a:pt x="513588" y="1012861"/>
                  </a:cubicBezTo>
                  <a:cubicBezTo>
                    <a:pt x="730871" y="738239"/>
                    <a:pt x="1043216" y="801614"/>
                    <a:pt x="1310293" y="677883"/>
                  </a:cubicBezTo>
                  <a:cubicBezTo>
                    <a:pt x="1577370" y="554152"/>
                    <a:pt x="1764476" y="371575"/>
                    <a:pt x="2116052" y="261424"/>
                  </a:cubicBezTo>
                  <a:close/>
                </a:path>
              </a:pathLst>
            </a:cu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dirty="0">
                <a:ln>
                  <a:noFill/>
                </a:ln>
                <a:solidFill>
                  <a:prstClr val="black"/>
                </a:solidFill>
                <a:effectLst/>
                <a:uLnTx/>
                <a:uFillTx/>
                <a:latin typeface="Calibri"/>
                <a:ea typeface="+mn-ea"/>
                <a:cs typeface="+mn-cs"/>
              </a:endParaRPr>
            </a:p>
          </p:txBody>
        </p:sp>
        <p:sp>
          <p:nvSpPr>
            <p:cNvPr id="30" name="TextBox 29"/>
            <p:cNvSpPr txBox="1"/>
            <p:nvPr/>
          </p:nvSpPr>
          <p:spPr>
            <a:xfrm>
              <a:off x="3962619" y="6997964"/>
              <a:ext cx="4330042" cy="241419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CA" sz="2400" kern="0" dirty="0" smtClean="0">
                  <a:solidFill>
                    <a:prstClr val="black"/>
                  </a:solidFill>
                </a:rPr>
                <a:t>Forbidden</a:t>
              </a:r>
              <a:endParaRPr kumimoji="0" lang="en-CA" sz="2400" b="0" i="0" u="none" strike="noStrike" kern="0" cap="none" spc="0" normalizeH="0" baseline="0" noProof="0" dirty="0" smtClean="0">
                <a:ln>
                  <a:noFill/>
                </a:ln>
                <a:solidFill>
                  <a:prstClr val="black"/>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CA" sz="2400" b="0" i="0" u="none" strike="noStrike" kern="0" cap="none" spc="0" normalizeH="0" baseline="0" noProof="0" dirty="0" smtClean="0">
                  <a:ln>
                    <a:noFill/>
                  </a:ln>
                  <a:solidFill>
                    <a:prstClr val="black"/>
                  </a:solidFill>
                  <a:effectLst/>
                  <a:uLnTx/>
                  <a:uFillTx/>
                </a:rPr>
                <a:t>Targets</a:t>
              </a:r>
            </a:p>
            <a:p>
              <a:pPr marL="0" marR="0" lvl="0" indent="0" defTabSz="914400" eaLnBrk="1" fontAlgn="auto" latinLnBrk="0" hangingPunct="1">
                <a:lnSpc>
                  <a:spcPct val="100000"/>
                </a:lnSpc>
                <a:spcBef>
                  <a:spcPts val="0"/>
                </a:spcBef>
                <a:spcAft>
                  <a:spcPts val="0"/>
                </a:spcAft>
                <a:buClrTx/>
                <a:buSzTx/>
                <a:buFontTx/>
                <a:buNone/>
                <a:tabLst/>
                <a:defRPr/>
              </a:pPr>
              <a:r>
                <a:rPr lang="en-CA" sz="2400" kern="0" dirty="0" smtClean="0">
                  <a:solidFill>
                    <a:prstClr val="black"/>
                  </a:solidFill>
                </a:rPr>
                <a:t>Vehicle</a:t>
              </a:r>
            </a:p>
            <a:p>
              <a:pPr marL="0" marR="0" lvl="0" indent="0" defTabSz="914400" eaLnBrk="1" fontAlgn="auto" latinLnBrk="0" hangingPunct="1">
                <a:lnSpc>
                  <a:spcPct val="100000"/>
                </a:lnSpc>
                <a:spcBef>
                  <a:spcPts val="0"/>
                </a:spcBef>
                <a:spcAft>
                  <a:spcPts val="0"/>
                </a:spcAft>
                <a:buClrTx/>
                <a:buSzTx/>
                <a:buFontTx/>
                <a:buNone/>
                <a:tabLst/>
                <a:defRPr/>
              </a:pPr>
              <a:r>
                <a:rPr lang="en-CA" sz="2400" kern="0" dirty="0" smtClean="0">
                  <a:solidFill>
                    <a:prstClr val="black"/>
                  </a:solidFill>
                </a:rPr>
                <a:t>Danger zone</a:t>
              </a:r>
            </a:p>
          </p:txBody>
        </p:sp>
        <p:sp>
          <p:nvSpPr>
            <p:cNvPr id="31" name="Oval 30"/>
            <p:cNvSpPr/>
            <p:nvPr/>
          </p:nvSpPr>
          <p:spPr>
            <a:xfrm>
              <a:off x="3523026" y="7791527"/>
              <a:ext cx="308289" cy="271828"/>
            </a:xfrm>
            <a:prstGeom prst="ellipse">
              <a:avLst/>
            </a:prstGeom>
            <a:solidFill>
              <a:sysClr val="window" lastClr="FFFFFF"/>
            </a:solidFill>
            <a:ln w="38100" cap="flat" cmpd="sng" algn="ctr">
              <a:solidFill>
                <a:srgbClr val="0000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dirty="0">
                <a:ln>
                  <a:noFill/>
                </a:ln>
                <a:solidFill>
                  <a:prstClr val="black"/>
                </a:solidFill>
                <a:effectLst/>
                <a:uLnTx/>
                <a:uFillTx/>
                <a:latin typeface="Calibri"/>
                <a:ea typeface="+mn-ea"/>
                <a:cs typeface="+mn-cs"/>
              </a:endParaRPr>
            </a:p>
          </p:txBody>
        </p:sp>
        <p:sp>
          <p:nvSpPr>
            <p:cNvPr id="32" name="Oval 31"/>
            <p:cNvSpPr/>
            <p:nvPr/>
          </p:nvSpPr>
          <p:spPr>
            <a:xfrm>
              <a:off x="7206235" y="3241558"/>
              <a:ext cx="499310" cy="492181"/>
            </a:xfrm>
            <a:prstGeom prst="ellipse">
              <a:avLst/>
            </a:prstGeom>
            <a:solidFill>
              <a:sysClr val="window" lastClr="FFFFFF"/>
            </a:solidFill>
            <a:ln w="38100" cap="flat" cmpd="sng" algn="ctr">
              <a:solidFill>
                <a:srgbClr val="0000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dirty="0">
                <a:ln>
                  <a:noFill/>
                </a:ln>
                <a:solidFill>
                  <a:prstClr val="black"/>
                </a:solidFill>
                <a:effectLst/>
                <a:uLnTx/>
                <a:uFillTx/>
                <a:latin typeface="Calibri"/>
                <a:ea typeface="+mn-ea"/>
                <a:cs typeface="+mn-cs"/>
              </a:endParaRPr>
            </a:p>
          </p:txBody>
        </p:sp>
        <p:sp>
          <p:nvSpPr>
            <p:cNvPr id="33" name="Oval 32"/>
            <p:cNvSpPr/>
            <p:nvPr/>
          </p:nvSpPr>
          <p:spPr>
            <a:xfrm>
              <a:off x="4389145" y="5211409"/>
              <a:ext cx="622962" cy="441303"/>
            </a:xfrm>
            <a:prstGeom prst="ellipse">
              <a:avLst/>
            </a:prstGeom>
            <a:solidFill>
              <a:sysClr val="window" lastClr="FFFFFF"/>
            </a:solidFill>
            <a:ln w="38100" cap="flat" cmpd="sng" algn="ctr">
              <a:solidFill>
                <a:srgbClr val="007F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dirty="0">
                <a:ln>
                  <a:noFill/>
                </a:ln>
                <a:solidFill>
                  <a:prstClr val="black"/>
                </a:solidFill>
                <a:effectLst/>
                <a:uLnTx/>
                <a:uFillTx/>
                <a:latin typeface="Calibri"/>
                <a:ea typeface="+mn-ea"/>
                <a:cs typeface="+mn-cs"/>
              </a:endParaRPr>
            </a:p>
          </p:txBody>
        </p:sp>
        <p:sp>
          <p:nvSpPr>
            <p:cNvPr id="34" name="Oval 33"/>
            <p:cNvSpPr/>
            <p:nvPr/>
          </p:nvSpPr>
          <p:spPr>
            <a:xfrm>
              <a:off x="4232896" y="2185869"/>
              <a:ext cx="622961" cy="496486"/>
            </a:xfrm>
            <a:prstGeom prst="ellipse">
              <a:avLst/>
            </a:prstGeom>
            <a:solidFill>
              <a:sysClr val="window" lastClr="FFFFFF"/>
            </a:solidFill>
            <a:ln w="38100" cap="flat" cmpd="sng" algn="ctr">
              <a:solidFill>
                <a:srgbClr val="ED1B2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dirty="0">
                <a:ln>
                  <a:noFill/>
                </a:ln>
                <a:solidFill>
                  <a:srgbClr val="ED1B23"/>
                </a:solidFill>
                <a:effectLst/>
                <a:uLnTx/>
                <a:uFillTx/>
                <a:latin typeface="Calibri"/>
                <a:ea typeface="+mn-ea"/>
                <a:cs typeface="+mn-cs"/>
              </a:endParaRPr>
            </a:p>
          </p:txBody>
        </p:sp>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730247">
              <a:off x="3758358" y="4250098"/>
              <a:ext cx="411480" cy="411480"/>
            </a:xfrm>
            <a:prstGeom prst="rect">
              <a:avLst/>
            </a:prstGeom>
          </p:spPr>
        </p:pic>
        <p:pic>
          <p:nvPicPr>
            <p:cNvPr id="36" name="Picture 35"/>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10800000">
              <a:off x="6386748" y="1882246"/>
              <a:ext cx="411480" cy="411480"/>
            </a:xfrm>
            <a:prstGeom prst="rect">
              <a:avLst/>
            </a:prstGeom>
          </p:spPr>
        </p:pic>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5961826">
              <a:off x="6540033" y="4802236"/>
              <a:ext cx="411480" cy="411480"/>
            </a:xfrm>
            <a:prstGeom prst="rect">
              <a:avLst/>
            </a:prstGeom>
          </p:spPr>
        </p:pic>
        <p:pic>
          <p:nvPicPr>
            <p:cNvPr id="38" name="Picture 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92646" y="8295470"/>
              <a:ext cx="369051" cy="369052"/>
            </a:xfrm>
            <a:prstGeom prst="rect">
              <a:avLst/>
            </a:prstGeom>
          </p:spPr>
        </p:pic>
        <p:sp>
          <p:nvSpPr>
            <p:cNvPr id="39" name="Rectangle 38"/>
            <p:cNvSpPr/>
            <p:nvPr/>
          </p:nvSpPr>
          <p:spPr>
            <a:xfrm>
              <a:off x="5042256" y="3074667"/>
              <a:ext cx="918718" cy="536315"/>
            </a:xfrm>
            <a:prstGeom prst="rect">
              <a:avLst/>
            </a:prstGeom>
            <a:solidFill>
              <a:sysClr val="window" lastClr="FFFFFF"/>
            </a:solidFill>
            <a:ln w="38100" cap="flat" cmpd="sng" algn="ctr">
              <a:solidFill>
                <a:schemeClr val="tx1"/>
              </a:solidFill>
              <a:prstDash val="sysDot"/>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2400" b="0" i="1" u="none" strike="noStrike" kern="0" cap="none" spc="0" normalizeH="0" baseline="0" noProof="0" dirty="0" smtClean="0">
                <a:ln>
                  <a:noFill/>
                </a:ln>
                <a:solidFill>
                  <a:prstClr val="black"/>
                </a:solidFill>
                <a:effectLst/>
                <a:uLnTx/>
                <a:uFillTx/>
                <a:latin typeface="Cambria Math" panose="02040503050406030204" pitchFamily="18" charset="0"/>
                <a:ea typeface="+mn-ea"/>
                <a:cs typeface="+mn-cs"/>
              </a:endParaRPr>
            </a:p>
          </p:txBody>
        </p:sp>
        <p:sp>
          <p:nvSpPr>
            <p:cNvPr id="40" name="Rectangle 39"/>
            <p:cNvSpPr/>
            <p:nvPr/>
          </p:nvSpPr>
          <p:spPr>
            <a:xfrm>
              <a:off x="3503427" y="7232358"/>
              <a:ext cx="347488" cy="229324"/>
            </a:xfrm>
            <a:prstGeom prst="rect">
              <a:avLst/>
            </a:prstGeom>
            <a:solidFill>
              <a:sysClr val="window" lastClr="FFFFFF"/>
            </a:solidFill>
            <a:ln w="38100" cap="flat" cmpd="sng" algn="ctr">
              <a:solidFill>
                <a:schemeClr val="tx1"/>
              </a:solidFill>
              <a:prstDash val="sysDot"/>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2400" b="0" i="1" u="none" strike="noStrike" kern="0" cap="none" spc="0" normalizeH="0" baseline="0" noProof="0" dirty="0" smtClean="0">
                <a:ln>
                  <a:noFill/>
                </a:ln>
                <a:solidFill>
                  <a:prstClr val="black"/>
                </a:solidFill>
                <a:effectLst/>
                <a:uLnTx/>
                <a:uFillTx/>
                <a:latin typeface="Cambria Math" panose="02040503050406030204" pitchFamily="18" charset="0"/>
                <a:ea typeface="+mn-ea"/>
                <a:cs typeface="+mn-cs"/>
              </a:endParaRPr>
            </a:p>
          </p:txBody>
        </p:sp>
        <p:sp>
          <p:nvSpPr>
            <p:cNvPr id="41" name="Oval 40"/>
            <p:cNvSpPr>
              <a:spLocks noChangeAspect="1"/>
            </p:cNvSpPr>
            <p:nvPr/>
          </p:nvSpPr>
          <p:spPr>
            <a:xfrm>
              <a:off x="3415458" y="3911485"/>
              <a:ext cx="1097280" cy="1097280"/>
            </a:xfrm>
            <a:prstGeom prst="ellipse">
              <a:avLst/>
            </a:prstGeom>
            <a:noFill/>
            <a:ln>
              <a:solidFill>
                <a:srgbClr val="0000F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2" name="Oval 41"/>
            <p:cNvSpPr>
              <a:spLocks noChangeAspect="1"/>
            </p:cNvSpPr>
            <p:nvPr/>
          </p:nvSpPr>
          <p:spPr>
            <a:xfrm>
              <a:off x="6124906" y="1621642"/>
              <a:ext cx="932688" cy="932688"/>
            </a:xfrm>
            <a:prstGeom prst="ellipse">
              <a:avLst/>
            </a:prstGeom>
            <a:noFill/>
            <a:ln>
              <a:solidFill>
                <a:srgbClr val="007F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3" name="Oval 42"/>
            <p:cNvSpPr>
              <a:spLocks noChangeAspect="1"/>
            </p:cNvSpPr>
            <p:nvPr/>
          </p:nvSpPr>
          <p:spPr>
            <a:xfrm>
              <a:off x="6279429" y="4541633"/>
              <a:ext cx="932688" cy="932688"/>
            </a:xfrm>
            <a:prstGeom prst="ellipse">
              <a:avLst/>
            </a:prstGeom>
            <a:noFill/>
            <a:ln>
              <a:solidFill>
                <a:srgbClr val="ED1B23"/>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4" name="Oval 43"/>
            <p:cNvSpPr/>
            <p:nvPr/>
          </p:nvSpPr>
          <p:spPr>
            <a:xfrm>
              <a:off x="3458511" y="8837624"/>
              <a:ext cx="457200" cy="457200"/>
            </a:xfrm>
            <a:prstGeom prst="ellipse">
              <a:avLst/>
            </a:prstGeom>
            <a:noFill/>
            <a:ln>
              <a:solidFill>
                <a:srgbClr val="007F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626392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Two-Vehicle Example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4187190" cy="4351338"/>
              </a:xfrm>
            </p:spPr>
            <p:txBody>
              <a:bodyPr>
                <a:normAutofit lnSpcReduction="10000"/>
              </a:bodyPr>
              <a:lstStyle/>
              <a:p>
                <a:pPr marL="0" indent="0">
                  <a:buNone/>
                </a:pPr>
                <a:r>
                  <a:rPr lang="en-US" sz="2400" dirty="0" smtClean="0"/>
                  <a:t>Dynamics:</a:t>
                </a:r>
                <a:endParaRPr lang="en-US" sz="3200" dirty="0" smtClean="0"/>
              </a:p>
              <a:p>
                <a:pPr marL="0" indent="0">
                  <a:buNone/>
                </a:pPr>
                <a14:m>
                  <m:oMathPara xmlns:m="http://schemas.openxmlformats.org/officeDocument/2006/math">
                    <m:oMathParaPr>
                      <m:jc m:val="centerGroup"/>
                    </m:oMathParaPr>
                    <m:oMath xmlns:m="http://schemas.openxmlformats.org/officeDocument/2006/math">
                      <m:acc>
                        <m:accPr>
                          <m:chr m:val="̇"/>
                          <m:ctrlPr>
                            <a:rPr lang="en-US" sz="2000" b="0" i="1" smtClean="0">
                              <a:latin typeface="Cambria Math" panose="02040503050406030204" pitchFamily="18" charset="0"/>
                            </a:rPr>
                          </m:ctrlPr>
                        </m:accPr>
                        <m:e>
                          <m:r>
                            <a:rPr lang="en-US" sz="2000" b="1" i="1" smtClean="0">
                              <a:latin typeface="Cambria Math" panose="02040503050406030204" pitchFamily="18" charset="0"/>
                            </a:rPr>
                            <m:t>𝒙</m:t>
                          </m:r>
                        </m:e>
                      </m:acc>
                      <m:r>
                        <a:rPr lang="en-US" sz="2000" b="0" i="1" dirty="0" smtClean="0">
                          <a:latin typeface="Cambria Math" panose="02040503050406030204" pitchFamily="18" charset="0"/>
                        </a:rPr>
                        <m:t>=</m:t>
                      </m:r>
                      <m:r>
                        <a:rPr lang="en-US" sz="2000" b="0" i="1" dirty="0" smtClean="0">
                          <a:latin typeface="Cambria Math" panose="02040503050406030204" pitchFamily="18" charset="0"/>
                        </a:rPr>
                        <m:t>𝑣𝑢</m:t>
                      </m:r>
                      <m:r>
                        <a:rPr lang="en-US" sz="2000" i="1" dirty="0" smtClean="0">
                          <a:latin typeface="Cambria Math" panose="02040503050406030204" pitchFamily="18" charset="0"/>
                        </a:rPr>
                        <m:t>,</m:t>
                      </m:r>
                      <m:r>
                        <a:rPr lang="en-US" sz="2000" b="0" i="1" smtClean="0">
                          <a:latin typeface="Cambria Math" panose="02040503050406030204" pitchFamily="18" charset="0"/>
                        </a:rPr>
                        <m:t>𝑣</m:t>
                      </m:r>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0,</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𝑣</m:t>
                              </m:r>
                            </m:e>
                          </m:acc>
                        </m:e>
                      </m:d>
                    </m:oMath>
                  </m:oMathPara>
                </a14:m>
                <a:endParaRPr lang="en-US" sz="2000" b="0" dirty="0" smtClean="0"/>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𝑢</m:t>
                      </m:r>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e>
                          </m:d>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𝑦</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≤1</m:t>
                          </m:r>
                        </m:e>
                      </m:d>
                    </m:oMath>
                  </m:oMathPara>
                </a14:m>
                <a:endParaRPr lang="en-US" dirty="0" smtClean="0"/>
              </a:p>
              <a:p>
                <a:pPr marL="0" indent="0">
                  <a:buNone/>
                </a:pPr>
                <a:endParaRPr lang="en-US" dirty="0" smtClean="0"/>
              </a:p>
              <a:p>
                <a:pPr marL="0" indent="0">
                  <a:buNone/>
                </a:pPr>
                <a:r>
                  <a:rPr lang="en-US" dirty="0"/>
                  <a:t>S</a:t>
                </a:r>
                <a:r>
                  <a:rPr lang="en-US" dirty="0" smtClean="0"/>
                  <a:t>TA: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=0</m:t>
                    </m:r>
                  </m:oMath>
                </a14:m>
                <a:endParaRPr lang="en-US" dirty="0" smtClean="0"/>
              </a:p>
              <a:p>
                <a:pPr marL="0" indent="0">
                  <a:buNone/>
                </a:pPr>
                <a:endParaRPr lang="en-US" dirty="0" smtClean="0"/>
              </a:p>
              <a:p>
                <a:pPr marL="0" indent="0">
                  <a:buNone/>
                </a:pPr>
                <a:r>
                  <a:rPr lang="en-US" dirty="0" smtClean="0">
                    <a:solidFill>
                      <a:schemeClr val="bg1"/>
                    </a:solidFill>
                  </a:rPr>
                  <a:t>Solve in two ways</a:t>
                </a:r>
              </a:p>
              <a:p>
                <a:pPr marL="514350" indent="-514350">
                  <a:buFont typeface="+mj-lt"/>
                  <a:buAutoNum type="arabicPeriod"/>
                </a:pPr>
                <a:r>
                  <a:rPr lang="en-US" dirty="0" smtClean="0">
                    <a:solidFill>
                      <a:schemeClr val="bg1"/>
                    </a:solidFill>
                  </a:rPr>
                  <a:t>4D HJI PDE</a:t>
                </a:r>
              </a:p>
              <a:p>
                <a:pPr marL="514350" indent="-514350">
                  <a:buFont typeface="+mj-lt"/>
                  <a:buAutoNum type="arabicPeriod"/>
                </a:pPr>
                <a:r>
                  <a:rPr lang="en-US" dirty="0" smtClean="0">
                    <a:solidFill>
                      <a:schemeClr val="bg1"/>
                    </a:solidFill>
                  </a:rPr>
                  <a:t>2D double-obstacle HJI VI </a:t>
                </a:r>
                <a14:m>
                  <m:oMath xmlns:m="http://schemas.openxmlformats.org/officeDocument/2006/math">
                    <m:r>
                      <a:rPr lang="en-US" b="0" i="1" smtClean="0">
                        <a:solidFill>
                          <a:schemeClr val="bg1"/>
                        </a:solidFill>
                        <a:latin typeface="Cambria Math" panose="02040503050406030204" pitchFamily="18" charset="0"/>
                      </a:rPr>
                      <m:t>×2</m:t>
                    </m:r>
                  </m:oMath>
                </a14:m>
                <a:endParaRPr lang="en-US" dirty="0" smtClean="0">
                  <a:solidFill>
                    <a:schemeClr val="bg1"/>
                  </a:solidFill>
                </a:endParaRP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4187190" cy="4351338"/>
              </a:xfrm>
              <a:blipFill rotWithShape="0">
                <a:blip r:embed="rId3"/>
                <a:stretch>
                  <a:fillRect l="-3057" t="-2661" r="-437"/>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5341620" y="1967274"/>
            <a:ext cx="3437048" cy="3586260"/>
          </a:xfrm>
          <a:prstGeom prst="rect">
            <a:avLst/>
          </a:prstGeom>
        </p:spPr>
      </p:pic>
    </p:spTree>
    <p:extLst>
      <p:ext uri="{BB962C8B-B14F-4D97-AF65-F5344CB8AC3E}">
        <p14:creationId xmlns:p14="http://schemas.microsoft.com/office/powerpoint/2010/main" val="2191309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Two-Vehicle Example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4187190" cy="4351338"/>
              </a:xfrm>
            </p:spPr>
            <p:txBody>
              <a:bodyPr>
                <a:normAutofit fontScale="92500" lnSpcReduction="10000"/>
              </a:bodyPr>
              <a:lstStyle/>
              <a:p>
                <a:pPr marL="0" indent="0">
                  <a:buNone/>
                </a:pPr>
                <a:r>
                  <a:rPr lang="en-US" sz="2400" dirty="0" smtClean="0"/>
                  <a:t>Dynamics:</a:t>
                </a:r>
                <a:endParaRPr lang="en-US" sz="3200" dirty="0" smtClean="0"/>
              </a:p>
              <a:p>
                <a:pPr marL="0" indent="0">
                  <a:buNone/>
                </a:pPr>
                <a14:m>
                  <m:oMathPara xmlns:m="http://schemas.openxmlformats.org/officeDocument/2006/math">
                    <m:oMathParaPr>
                      <m:jc m:val="centerGroup"/>
                    </m:oMathParaPr>
                    <m:oMath xmlns:m="http://schemas.openxmlformats.org/officeDocument/2006/math">
                      <m:acc>
                        <m:accPr>
                          <m:chr m:val="̇"/>
                          <m:ctrlPr>
                            <a:rPr lang="en-US" sz="2000" b="0" i="1" smtClean="0">
                              <a:latin typeface="Cambria Math" panose="02040503050406030204" pitchFamily="18" charset="0"/>
                            </a:rPr>
                          </m:ctrlPr>
                        </m:accPr>
                        <m:e>
                          <m:r>
                            <a:rPr lang="en-US" sz="2000" b="1" i="1" smtClean="0">
                              <a:latin typeface="Cambria Math" panose="02040503050406030204" pitchFamily="18" charset="0"/>
                            </a:rPr>
                            <m:t>𝒙</m:t>
                          </m:r>
                        </m:e>
                      </m:acc>
                      <m:r>
                        <a:rPr lang="en-US" sz="2000" b="0" i="1" dirty="0" smtClean="0">
                          <a:latin typeface="Cambria Math" panose="02040503050406030204" pitchFamily="18" charset="0"/>
                        </a:rPr>
                        <m:t>=</m:t>
                      </m:r>
                      <m:r>
                        <a:rPr lang="en-US" sz="2000" b="0" i="1" dirty="0" smtClean="0">
                          <a:latin typeface="Cambria Math" panose="02040503050406030204" pitchFamily="18" charset="0"/>
                        </a:rPr>
                        <m:t>𝑣𝑢</m:t>
                      </m:r>
                      <m:r>
                        <a:rPr lang="en-US" sz="2000" i="1" dirty="0" smtClean="0">
                          <a:latin typeface="Cambria Math" panose="02040503050406030204" pitchFamily="18" charset="0"/>
                        </a:rPr>
                        <m:t>,</m:t>
                      </m:r>
                      <m:r>
                        <a:rPr lang="en-US" sz="2000" b="0" i="1" smtClean="0">
                          <a:latin typeface="Cambria Math" panose="02040503050406030204" pitchFamily="18" charset="0"/>
                        </a:rPr>
                        <m:t>𝑣</m:t>
                      </m:r>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0,</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𝑣</m:t>
                              </m:r>
                            </m:e>
                          </m:acc>
                        </m:e>
                      </m:d>
                    </m:oMath>
                  </m:oMathPara>
                </a14:m>
                <a:endParaRPr lang="en-US" sz="2000" b="0" dirty="0" smtClean="0"/>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𝑢</m:t>
                      </m:r>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e>
                          </m:d>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𝑦</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≤1</m:t>
                          </m:r>
                        </m:e>
                      </m:d>
                    </m:oMath>
                  </m:oMathPara>
                </a14:m>
                <a:endParaRPr lang="en-US" dirty="0" smtClean="0"/>
              </a:p>
              <a:p>
                <a:pPr marL="0" indent="0">
                  <a:buNone/>
                </a:pPr>
                <a:endParaRPr lang="en-US" dirty="0" smtClean="0"/>
              </a:p>
              <a:p>
                <a:pPr marL="0" indent="0">
                  <a:buNone/>
                </a:pPr>
                <a:r>
                  <a:rPr lang="en-US" dirty="0"/>
                  <a:t>S</a:t>
                </a:r>
                <a:r>
                  <a:rPr lang="en-US" dirty="0" smtClean="0"/>
                  <a:t>TA: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=0</m:t>
                    </m:r>
                  </m:oMath>
                </a14:m>
                <a:endParaRPr lang="en-US" dirty="0" smtClean="0"/>
              </a:p>
              <a:p>
                <a:pPr marL="0" indent="0">
                  <a:buNone/>
                </a:pPr>
                <a:endParaRPr lang="en-US" dirty="0" smtClean="0"/>
              </a:p>
              <a:p>
                <a:pPr marL="0" indent="0">
                  <a:buNone/>
                </a:pPr>
                <a:r>
                  <a:rPr lang="en-US" dirty="0" smtClean="0"/>
                  <a:t>Solve in two ways</a:t>
                </a:r>
              </a:p>
              <a:p>
                <a:pPr marL="514350" indent="-514350">
                  <a:buFont typeface="+mj-lt"/>
                  <a:buAutoNum type="arabicPeriod"/>
                </a:pPr>
                <a:r>
                  <a:rPr lang="en-US" dirty="0" smtClean="0"/>
                  <a:t>4D joint optimal solution via HJI PDE</a:t>
                </a:r>
              </a:p>
              <a:p>
                <a:pPr marL="514350" indent="-514350">
                  <a:buFont typeface="+mj-lt"/>
                  <a:buAutoNum type="arabicPeriod"/>
                </a:pPr>
                <a:r>
                  <a:rPr lang="en-US" dirty="0" smtClean="0"/>
                  <a:t>2D double-obstacle HJI VI </a:t>
                </a:r>
                <a14:m>
                  <m:oMath xmlns:m="http://schemas.openxmlformats.org/officeDocument/2006/math">
                    <m:r>
                      <a:rPr lang="en-US" b="0" i="1" smtClean="0">
                        <a:latin typeface="Cambria Math" panose="02040503050406030204" pitchFamily="18" charset="0"/>
                      </a:rPr>
                      <m:t>×2</m:t>
                    </m:r>
                  </m:oMath>
                </a14:m>
                <a:endParaRPr lang="en-US" dirty="0" smtClean="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4187190" cy="4351338"/>
              </a:xfrm>
              <a:blipFill rotWithShape="0">
                <a:blip r:embed="rId3"/>
                <a:stretch>
                  <a:fillRect l="-2620" t="-2241" r="-2329"/>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5341620" y="1967274"/>
            <a:ext cx="3437048" cy="3586260"/>
          </a:xfrm>
          <a:prstGeom prst="rect">
            <a:avLst/>
          </a:prstGeom>
        </p:spPr>
      </p:pic>
    </p:spTree>
    <p:extLst>
      <p:ext uri="{BB962C8B-B14F-4D97-AF65-F5344CB8AC3E}">
        <p14:creationId xmlns:p14="http://schemas.microsoft.com/office/powerpoint/2010/main" val="22339043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pic>
        <p:nvPicPr>
          <p:cNvPr id="6" name="kinsimPDE">
            <a:hlinkClick r:id="" action="ppaction://media"/>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7"/>
          <a:stretch>
            <a:fillRect/>
          </a:stretch>
        </p:blipFill>
        <p:spPr>
          <a:xfrm>
            <a:off x="0" y="2985134"/>
            <a:ext cx="4514850" cy="3386138"/>
          </a:xfrm>
        </p:spPr>
      </p:pic>
      <p:pic>
        <p:nvPicPr>
          <p:cNvPr id="7" name="kinsimVI">
            <a:hlinkClick r:id="" action="ppaction://media"/>
          </p:cNvPr>
          <p:cNvPicPr>
            <a:picLocks noGrp="1" noChangeAspect="1"/>
          </p:cNvPicPr>
          <p:nvPr>
            <p:ph sz="half" idx="2"/>
            <a:videoFile r:link="rId4"/>
            <p:extLst>
              <p:ext uri="{DAA4B4D4-6D71-4841-9C94-3DE7FCFB9230}">
                <p14:media xmlns:p14="http://schemas.microsoft.com/office/powerpoint/2010/main" r:embed="rId3"/>
              </p:ext>
            </p:extLst>
          </p:nvPr>
        </p:nvPicPr>
        <p:blipFill>
          <a:blip r:embed="rId8"/>
          <a:stretch>
            <a:fillRect/>
          </a:stretch>
        </p:blipFill>
        <p:spPr>
          <a:xfrm>
            <a:off x="4629150" y="2985135"/>
            <a:ext cx="4514850" cy="3386138"/>
          </a:xfrm>
        </p:spPr>
      </p:pic>
      <mc:AlternateContent xmlns:mc="http://schemas.openxmlformats.org/markup-compatibility/2006" xmlns:a14="http://schemas.microsoft.com/office/drawing/2010/main">
        <mc:Choice Requires="a14">
          <p:sp>
            <p:nvSpPr>
              <p:cNvPr id="8" name="TextBox 7"/>
              <p:cNvSpPr txBox="1"/>
              <p:nvPr/>
            </p:nvSpPr>
            <p:spPr>
              <a:xfrm>
                <a:off x="1272540" y="1408749"/>
                <a:ext cx="5431295" cy="1477328"/>
              </a:xfrm>
              <a:prstGeom prst="rect">
                <a:avLst/>
              </a:prstGeom>
              <a:noFill/>
            </p:spPr>
            <p:txBody>
              <a:bodyPr wrap="none" rtlCol="0">
                <a:spAutoFit/>
              </a:bodyPr>
              <a:lstStyle/>
              <a:p>
                <a:r>
                  <a:rPr lang="en-US" dirty="0" smtClean="0">
                    <a:solidFill>
                      <a:schemeClr val="bg1"/>
                    </a:solidFill>
                  </a:rPr>
                  <a:t>Equal priority: Latest arrival at </a:t>
                </a:r>
                <a14:m>
                  <m:oMath xmlns:m="http://schemas.openxmlformats.org/officeDocument/2006/math">
                    <m:r>
                      <a:rPr lang="en-US" b="0" i="1" smtClean="0">
                        <a:solidFill>
                          <a:schemeClr val="bg1"/>
                        </a:solidFill>
                        <a:latin typeface="Cambria Math" panose="02040503050406030204" pitchFamily="18" charset="0"/>
                      </a:rPr>
                      <m:t>𝑡</m:t>
                    </m:r>
                    <m:r>
                      <a:rPr lang="en-US" b="0" i="1" smtClean="0">
                        <a:solidFill>
                          <a:schemeClr val="bg1"/>
                        </a:solidFill>
                        <a:latin typeface="Cambria Math" panose="02040503050406030204" pitchFamily="18" charset="0"/>
                      </a:rPr>
                      <m:t>=1.15</m:t>
                    </m:r>
                  </m:oMath>
                </a14:m>
                <a:endParaRPr lang="en-US" b="0" dirty="0" smtClean="0">
                  <a:solidFill>
                    <a:schemeClr val="bg1"/>
                  </a:solidFill>
                </a:endParaRPr>
              </a:p>
              <a:p>
                <a:r>
                  <a:rPr lang="en-US" dirty="0" smtClean="0">
                    <a:solidFill>
                      <a:schemeClr val="bg1"/>
                    </a:solidFill>
                  </a:rPr>
                  <a:t>Prioritize blue: Latest arrival at </a:t>
                </a:r>
                <a14:m>
                  <m:oMath xmlns:m="http://schemas.openxmlformats.org/officeDocument/2006/math">
                    <m:r>
                      <a:rPr lang="en-US" b="0" i="1" smtClean="0">
                        <a:solidFill>
                          <a:schemeClr val="bg1"/>
                        </a:solidFill>
                        <a:latin typeface="Cambria Math" panose="02040503050406030204" pitchFamily="18" charset="0"/>
                      </a:rPr>
                      <m:t>𝑡</m:t>
                    </m:r>
                    <m:r>
                      <a:rPr lang="en-US" b="0" i="1" smtClean="0">
                        <a:solidFill>
                          <a:schemeClr val="bg1"/>
                        </a:solidFill>
                        <a:latin typeface="Cambria Math" panose="02040503050406030204" pitchFamily="18" charset="0"/>
                      </a:rPr>
                      <m:t>=1.12</m:t>
                    </m:r>
                  </m:oMath>
                </a14:m>
                <a:endParaRPr lang="en-US" b="0" dirty="0" smtClean="0">
                  <a:solidFill>
                    <a:schemeClr val="bg1"/>
                  </a:solidFill>
                </a:endParaRPr>
              </a:p>
              <a:p>
                <a:endParaRPr lang="en-US" dirty="0">
                  <a:solidFill>
                    <a:schemeClr val="bg1"/>
                  </a:solidFill>
                </a:endParaRPr>
              </a:p>
              <a:p>
                <a:pPr marL="285750" indent="-285750">
                  <a:buFont typeface="Arial" panose="020B0604020202020204" pitchFamily="34" charset="0"/>
                  <a:buChar char="•"/>
                </a:pPr>
                <a:r>
                  <a:rPr lang="en-US" b="0" dirty="0" smtClean="0">
                    <a:solidFill>
                      <a:schemeClr val="bg1"/>
                    </a:solidFill>
                  </a:rPr>
                  <a:t>Prioritization does not introduce much </a:t>
                </a:r>
                <a:r>
                  <a:rPr lang="en-US" b="0" dirty="0" err="1" smtClean="0">
                    <a:solidFill>
                      <a:schemeClr val="bg1"/>
                    </a:solidFill>
                  </a:rPr>
                  <a:t>suboptimality</a:t>
                </a:r>
                <a:endParaRPr lang="en-US" b="0" dirty="0" smtClean="0">
                  <a:solidFill>
                    <a:schemeClr val="bg1"/>
                  </a:solidFill>
                </a:endParaRPr>
              </a:p>
              <a:p>
                <a:pPr marL="285750" indent="-285750">
                  <a:buFont typeface="Arial" panose="020B0604020202020204" pitchFamily="34" charset="0"/>
                  <a:buChar char="•"/>
                </a:pPr>
                <a:r>
                  <a:rPr lang="en-US" b="0" dirty="0" smtClean="0">
                    <a:solidFill>
                      <a:schemeClr val="bg1"/>
                    </a:solidFill>
                  </a:rPr>
                  <a:t>Equal priority computation is less accurate</a:t>
                </a:r>
              </a:p>
            </p:txBody>
          </p:sp>
        </mc:Choice>
        <mc:Fallback xmlns="">
          <p:sp>
            <p:nvSpPr>
              <p:cNvPr id="8" name="TextBox 7"/>
              <p:cNvSpPr txBox="1">
                <a:spLocks noRot="1" noChangeAspect="1" noMove="1" noResize="1" noEditPoints="1" noAdjustHandles="1" noChangeArrowheads="1" noChangeShapeType="1" noTextEdit="1"/>
              </p:cNvSpPr>
              <p:nvPr/>
            </p:nvSpPr>
            <p:spPr>
              <a:xfrm>
                <a:off x="1272540" y="1408749"/>
                <a:ext cx="5431295" cy="1477328"/>
              </a:xfrm>
              <a:prstGeom prst="rect">
                <a:avLst/>
              </a:prstGeom>
              <a:blipFill rotWithShape="0">
                <a:blip r:embed="rId9"/>
                <a:stretch>
                  <a:fillRect l="-1010" t="-2066" r="-224" b="-5785"/>
                </a:stretch>
              </a:blipFill>
            </p:spPr>
            <p:txBody>
              <a:bodyPr/>
              <a:lstStyle/>
              <a:p>
                <a:r>
                  <a:rPr lang="en-US">
                    <a:noFill/>
                  </a:rPr>
                  <a:t> </a:t>
                </a:r>
              </a:p>
            </p:txBody>
          </p:sp>
        </mc:Fallback>
      </mc:AlternateContent>
    </p:spTree>
    <p:extLst>
      <p:ext uri="{BB962C8B-B14F-4D97-AF65-F5344CB8AC3E}">
        <p14:creationId xmlns:p14="http://schemas.microsoft.com/office/powerpoint/2010/main" val="265221746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video>
              <p:cMediaNode vol="80000">
                <p:cTn id="13" fill="hold" display="0">
                  <p:stCondLst>
                    <p:cond delay="indefinite"/>
                  </p:stCondLst>
                </p:cTn>
                <p:tgtEl>
                  <p:spTgt spid="7"/>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hybrid.eecs.berkeley.edu/images/starmac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0782" y="4555844"/>
            <a:ext cx="3333750" cy="22288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Motivation</a:t>
            </a:r>
            <a:endParaRPr lang="en-US" dirty="0"/>
          </a:p>
        </p:txBody>
      </p:sp>
      <p:pic>
        <p:nvPicPr>
          <p:cNvPr id="4" name="Picture 2" descr="http://upload.wikimedia.org/wikipedia/commons/3/30/First_game_of_the_2010_FIFA_World_Cup,_South_Africa_vs_Mexico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70768" y="3395046"/>
            <a:ext cx="3159723" cy="21061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images-na.ssl-images-amazon.com/images/G/01/acs/rowland/assets/image-gallery-01._V367570019_.jpg%2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138" y="2832774"/>
            <a:ext cx="3725316" cy="19221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http://news.doddleme.com/wp-content/uploads/2014/09/Google-Project-Wing.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18114" y="1645225"/>
            <a:ext cx="3426823" cy="193829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814721" y="2482155"/>
            <a:ext cx="1865960" cy="369332"/>
          </a:xfrm>
          <a:prstGeom prst="rect">
            <a:avLst/>
          </a:prstGeom>
          <a:noFill/>
        </p:spPr>
        <p:txBody>
          <a:bodyPr wrap="none" rtlCol="0">
            <a:spAutoFit/>
          </a:bodyPr>
          <a:lstStyle/>
          <a:p>
            <a:r>
              <a:rPr lang="en-US" dirty="0" smtClean="0"/>
              <a:t>Amazon Prime Air</a:t>
            </a:r>
            <a:endParaRPr lang="en-US" dirty="0"/>
          </a:p>
        </p:txBody>
      </p:sp>
      <p:sp>
        <p:nvSpPr>
          <p:cNvPr id="9" name="TextBox 8"/>
          <p:cNvSpPr txBox="1"/>
          <p:nvPr/>
        </p:nvSpPr>
        <p:spPr>
          <a:xfrm>
            <a:off x="4077647" y="1275893"/>
            <a:ext cx="2107756" cy="369332"/>
          </a:xfrm>
          <a:prstGeom prst="rect">
            <a:avLst/>
          </a:prstGeom>
          <a:noFill/>
        </p:spPr>
        <p:txBody>
          <a:bodyPr wrap="none" rtlCol="0">
            <a:spAutoFit/>
          </a:bodyPr>
          <a:lstStyle/>
          <a:p>
            <a:r>
              <a:rPr lang="en-US" dirty="0" smtClean="0"/>
              <a:t>Google Project Wing</a:t>
            </a:r>
            <a:endParaRPr lang="en-US" dirty="0"/>
          </a:p>
        </p:txBody>
      </p:sp>
      <p:sp>
        <p:nvSpPr>
          <p:cNvPr id="10" name="TextBox 9"/>
          <p:cNvSpPr txBox="1"/>
          <p:nvPr/>
        </p:nvSpPr>
        <p:spPr>
          <a:xfrm>
            <a:off x="1082525" y="5501208"/>
            <a:ext cx="1330351" cy="923330"/>
          </a:xfrm>
          <a:prstGeom prst="rect">
            <a:avLst/>
          </a:prstGeom>
          <a:noFill/>
        </p:spPr>
        <p:txBody>
          <a:bodyPr wrap="square" rtlCol="0">
            <a:spAutoFit/>
          </a:bodyPr>
          <a:lstStyle/>
          <a:p>
            <a:r>
              <a:rPr lang="en-US" dirty="0" smtClean="0"/>
              <a:t>Emergency Supply Delivery</a:t>
            </a:r>
            <a:endParaRPr lang="en-US" dirty="0"/>
          </a:p>
        </p:txBody>
      </p:sp>
      <p:sp>
        <p:nvSpPr>
          <p:cNvPr id="11" name="TextBox 10"/>
          <p:cNvSpPr txBox="1"/>
          <p:nvPr/>
        </p:nvSpPr>
        <p:spPr>
          <a:xfrm>
            <a:off x="6363855" y="5501208"/>
            <a:ext cx="1728230" cy="369332"/>
          </a:xfrm>
          <a:prstGeom prst="rect">
            <a:avLst/>
          </a:prstGeom>
          <a:noFill/>
        </p:spPr>
        <p:txBody>
          <a:bodyPr wrap="none" rtlCol="0">
            <a:spAutoFit/>
          </a:bodyPr>
          <a:lstStyle/>
          <a:p>
            <a:r>
              <a:rPr lang="en-US" dirty="0" smtClean="0"/>
              <a:t>Sport Spectating</a:t>
            </a:r>
            <a:endParaRPr lang="en-US" dirty="0"/>
          </a:p>
        </p:txBody>
      </p:sp>
      <p:pic>
        <p:nvPicPr>
          <p:cNvPr id="3" name="Picture 2"/>
          <p:cNvPicPr>
            <a:picLocks noChangeAspect="1"/>
          </p:cNvPicPr>
          <p:nvPr/>
        </p:nvPicPr>
        <p:blipFill>
          <a:blip r:embed="rId7"/>
          <a:stretch>
            <a:fillRect/>
          </a:stretch>
        </p:blipFill>
        <p:spPr>
          <a:xfrm>
            <a:off x="3788454" y="5727201"/>
            <a:ext cx="1402858" cy="921449"/>
          </a:xfrm>
          <a:prstGeom prst="rect">
            <a:avLst/>
          </a:prstGeom>
        </p:spPr>
      </p:pic>
      <p:sp>
        <p:nvSpPr>
          <p:cNvPr id="7" name="Slide Number Placeholder 6"/>
          <p:cNvSpPr>
            <a:spLocks noGrp="1"/>
          </p:cNvSpPr>
          <p:nvPr>
            <p:ph type="sldNum" sz="quarter" idx="12"/>
          </p:nvPr>
        </p:nvSpPr>
        <p:spPr/>
        <p:txBody>
          <a:bodyPr/>
          <a:lstStyle/>
          <a:p>
            <a:fld id="{FA05AC9B-71FF-4034-AF86-3F4B898BDCB6}" type="slidenum">
              <a:rPr lang="en-US" smtClean="0"/>
              <a:t>2</a:t>
            </a:fld>
            <a:endParaRPr lang="en-US"/>
          </a:p>
        </p:txBody>
      </p:sp>
    </p:spTree>
    <p:extLst>
      <p:ext uri="{BB962C8B-B14F-4D97-AF65-F5344CB8AC3E}">
        <p14:creationId xmlns:p14="http://schemas.microsoft.com/office/powerpoint/2010/main" val="7647408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pic>
        <p:nvPicPr>
          <p:cNvPr id="6" name="kinsimPDE">
            <a:hlinkClick r:id="" action="ppaction://media"/>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7"/>
          <a:stretch>
            <a:fillRect/>
          </a:stretch>
        </p:blipFill>
        <p:spPr>
          <a:xfrm>
            <a:off x="0" y="2985134"/>
            <a:ext cx="4514850" cy="3386138"/>
          </a:xfrm>
        </p:spPr>
      </p:pic>
      <p:pic>
        <p:nvPicPr>
          <p:cNvPr id="7" name="kinsimVI">
            <a:hlinkClick r:id="" action="ppaction://media"/>
          </p:cNvPr>
          <p:cNvPicPr>
            <a:picLocks noGrp="1" noChangeAspect="1"/>
          </p:cNvPicPr>
          <p:nvPr>
            <p:ph sz="half" idx="2"/>
            <a:videoFile r:link="rId4"/>
            <p:extLst>
              <p:ext uri="{DAA4B4D4-6D71-4841-9C94-3DE7FCFB9230}">
                <p14:media xmlns:p14="http://schemas.microsoft.com/office/powerpoint/2010/main" r:embed="rId3"/>
              </p:ext>
            </p:extLst>
          </p:nvPr>
        </p:nvPicPr>
        <p:blipFill>
          <a:blip r:embed="rId8"/>
          <a:stretch>
            <a:fillRect/>
          </a:stretch>
        </p:blipFill>
        <p:spPr>
          <a:xfrm>
            <a:off x="4629150" y="2985135"/>
            <a:ext cx="4514850" cy="3386138"/>
          </a:xfrm>
        </p:spPr>
      </p:pic>
      <mc:AlternateContent xmlns:mc="http://schemas.openxmlformats.org/markup-compatibility/2006" xmlns:a14="http://schemas.microsoft.com/office/drawing/2010/main">
        <mc:Choice Requires="a14">
          <p:sp>
            <p:nvSpPr>
              <p:cNvPr id="8" name="TextBox 7"/>
              <p:cNvSpPr txBox="1"/>
              <p:nvPr/>
            </p:nvSpPr>
            <p:spPr>
              <a:xfrm>
                <a:off x="1272540" y="1408749"/>
                <a:ext cx="5431295" cy="1477328"/>
              </a:xfrm>
              <a:prstGeom prst="rect">
                <a:avLst/>
              </a:prstGeom>
              <a:noFill/>
            </p:spPr>
            <p:txBody>
              <a:bodyPr wrap="none" rtlCol="0">
                <a:spAutoFit/>
              </a:bodyPr>
              <a:lstStyle/>
              <a:p>
                <a:r>
                  <a:rPr lang="en-US" dirty="0" smtClean="0"/>
                  <a:t>Equal priority: Latest arrival at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=1.15</m:t>
                    </m:r>
                  </m:oMath>
                </a14:m>
                <a:endParaRPr lang="en-US" b="0" dirty="0" smtClean="0"/>
              </a:p>
              <a:p>
                <a:r>
                  <a:rPr lang="en-US" dirty="0" smtClean="0"/>
                  <a:t>Prioritize blue: Latest arrival at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=1.12</m:t>
                    </m:r>
                  </m:oMath>
                </a14:m>
                <a:endParaRPr lang="en-US" b="0" dirty="0" smtClean="0"/>
              </a:p>
              <a:p>
                <a:endParaRPr lang="en-US" dirty="0"/>
              </a:p>
              <a:p>
                <a:pPr marL="285750" indent="-285750">
                  <a:buFont typeface="Arial" panose="020B0604020202020204" pitchFamily="34" charset="0"/>
                  <a:buChar char="•"/>
                </a:pPr>
                <a:r>
                  <a:rPr lang="en-US" b="0" dirty="0" smtClean="0"/>
                  <a:t>Prioritization does not introduce much </a:t>
                </a:r>
                <a:r>
                  <a:rPr lang="en-US" b="0" dirty="0" err="1" smtClean="0"/>
                  <a:t>suboptimality</a:t>
                </a:r>
                <a:endParaRPr lang="en-US" b="0" dirty="0" smtClean="0"/>
              </a:p>
              <a:p>
                <a:pPr marL="285750" indent="-285750">
                  <a:buFont typeface="Arial" panose="020B0604020202020204" pitchFamily="34" charset="0"/>
                  <a:buChar char="•"/>
                </a:pPr>
                <a:r>
                  <a:rPr lang="en-US" b="0" dirty="0" smtClean="0"/>
                  <a:t>Equal priority computation is less accurate</a:t>
                </a:r>
              </a:p>
            </p:txBody>
          </p:sp>
        </mc:Choice>
        <mc:Fallback xmlns="">
          <p:sp>
            <p:nvSpPr>
              <p:cNvPr id="8" name="TextBox 7"/>
              <p:cNvSpPr txBox="1">
                <a:spLocks noRot="1" noChangeAspect="1" noMove="1" noResize="1" noEditPoints="1" noAdjustHandles="1" noChangeArrowheads="1" noChangeShapeType="1" noTextEdit="1"/>
              </p:cNvSpPr>
              <p:nvPr/>
            </p:nvSpPr>
            <p:spPr>
              <a:xfrm>
                <a:off x="1272540" y="1408749"/>
                <a:ext cx="5431295" cy="1477328"/>
              </a:xfrm>
              <a:prstGeom prst="rect">
                <a:avLst/>
              </a:prstGeom>
              <a:blipFill rotWithShape="0">
                <a:blip r:embed="rId9"/>
                <a:stretch>
                  <a:fillRect l="-1010" t="-2066" r="-224" b="-5785"/>
                </a:stretch>
              </a:blipFill>
            </p:spPr>
            <p:txBody>
              <a:bodyPr/>
              <a:lstStyle/>
              <a:p>
                <a:r>
                  <a:rPr lang="en-US">
                    <a:noFill/>
                  </a:rPr>
                  <a:t> </a:t>
                </a:r>
              </a:p>
            </p:txBody>
          </p:sp>
        </mc:Fallback>
      </mc:AlternateContent>
    </p:spTree>
    <p:extLst>
      <p:ext uri="{BB962C8B-B14F-4D97-AF65-F5344CB8AC3E}">
        <p14:creationId xmlns:p14="http://schemas.microsoft.com/office/powerpoint/2010/main" val="5700133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video>
              <p:cMediaNode vol="80000">
                <p:cTn id="13" fill="hold" display="0">
                  <p:stCondLst>
                    <p:cond delay="indefinite"/>
                  </p:stCondLst>
                </p:cTn>
                <p:tgtEl>
                  <p:spTgt spid="7"/>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Four-Vehicle Example</a:t>
            </a:r>
            <a:endParaRPr lang="en-US" dirty="0"/>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628650" y="1825625"/>
                <a:ext cx="2688979" cy="4351338"/>
              </a:xfrm>
            </p:spPr>
            <p:txBody>
              <a:bodyPr/>
              <a:lstStyle/>
              <a:p>
                <a:pPr marL="0" indent="0">
                  <a:buNone/>
                </a:pPr>
                <a:r>
                  <a:rPr lang="en-US" sz="2000" dirty="0" smtClean="0">
                    <a:ea typeface="Verdana" panose="020B0604030504040204" pitchFamily="34" charset="0"/>
                    <a:cs typeface="Verdana" panose="020B0604030504040204" pitchFamily="34" charset="0"/>
                  </a:rPr>
                  <a:t>Dynamics:</a:t>
                </a:r>
              </a:p>
              <a:p>
                <a:pPr marL="0" indent="0">
                  <a:buNone/>
                </a:pPr>
                <a14:m>
                  <m:oMathPara xmlns:m="http://schemas.openxmlformats.org/officeDocument/2006/math">
                    <m:oMathParaPr>
                      <m:jc m:val="centerGroup"/>
                    </m:oMathParaPr>
                    <m:oMath xmlns:m="http://schemas.openxmlformats.org/officeDocument/2006/math">
                      <m:acc>
                        <m:accPr>
                          <m:chr m:val="̇"/>
                          <m:ctrlPr>
                            <a:rPr lang="en-US" sz="2000" i="1">
                              <a:latin typeface="Cambria Math" panose="02040503050406030204" pitchFamily="18" charset="0"/>
                              <a:ea typeface="Verdana" panose="020B0604030504040204" pitchFamily="34" charset="0"/>
                              <a:cs typeface="Verdana" panose="020B0604030504040204" pitchFamily="34" charset="0"/>
                            </a:rPr>
                          </m:ctrlPr>
                        </m:accPr>
                        <m:e>
                          <m:r>
                            <a:rPr lang="en-US" sz="2000" i="1">
                              <a:latin typeface="Cambria Math" panose="02040503050406030204" pitchFamily="18" charset="0"/>
                              <a:ea typeface="Verdana" panose="020B0604030504040204" pitchFamily="34" charset="0"/>
                              <a:cs typeface="Verdana" panose="020B0604030504040204" pitchFamily="34" charset="0"/>
                            </a:rPr>
                            <m:t>𝑥</m:t>
                          </m:r>
                        </m:e>
                      </m:acc>
                      <m:r>
                        <a:rPr lang="en-US" sz="2000" i="1">
                          <a:latin typeface="Cambria Math" panose="02040503050406030204" pitchFamily="18" charset="0"/>
                          <a:ea typeface="Verdana" panose="020B0604030504040204" pitchFamily="34" charset="0"/>
                          <a:cs typeface="Verdana" panose="020B0604030504040204" pitchFamily="34" charset="0"/>
                        </a:rPr>
                        <m:t>=</m:t>
                      </m:r>
                      <m:r>
                        <a:rPr lang="en-US" sz="2000" i="1">
                          <a:latin typeface="Cambria Math" panose="02040503050406030204" pitchFamily="18" charset="0"/>
                          <a:ea typeface="Verdana" panose="020B0604030504040204" pitchFamily="34" charset="0"/>
                          <a:cs typeface="Verdana" panose="020B0604030504040204" pitchFamily="34" charset="0"/>
                        </a:rPr>
                        <m:t>𝑣</m:t>
                      </m:r>
                      <m:func>
                        <m:funcPr>
                          <m:ctrlPr>
                            <a:rPr lang="en-US" sz="2000" i="1">
                              <a:latin typeface="Cambria Math" panose="02040503050406030204" pitchFamily="18" charset="0"/>
                              <a:ea typeface="Verdana" panose="020B0604030504040204" pitchFamily="34" charset="0"/>
                              <a:cs typeface="Verdana" panose="020B0604030504040204" pitchFamily="34" charset="0"/>
                            </a:rPr>
                          </m:ctrlPr>
                        </m:funcPr>
                        <m:fName>
                          <m:r>
                            <m:rPr>
                              <m:sty m:val="p"/>
                            </m:rPr>
                            <a:rPr lang="en-US" sz="2000">
                              <a:latin typeface="Cambria Math" panose="02040503050406030204" pitchFamily="18" charset="0"/>
                              <a:ea typeface="Verdana" panose="020B0604030504040204" pitchFamily="34" charset="0"/>
                              <a:cs typeface="Verdana" panose="020B0604030504040204" pitchFamily="34" charset="0"/>
                            </a:rPr>
                            <m:t>cos</m:t>
                          </m:r>
                        </m:fName>
                        <m:e>
                          <m:r>
                            <a:rPr lang="en-US" sz="2000" i="1">
                              <a:latin typeface="Cambria Math" panose="02040503050406030204" pitchFamily="18" charset="0"/>
                              <a:ea typeface="Verdana" panose="020B0604030504040204" pitchFamily="34" charset="0"/>
                              <a:cs typeface="Verdana" panose="020B0604030504040204" pitchFamily="34" charset="0"/>
                            </a:rPr>
                            <m:t>𝜃</m:t>
                          </m:r>
                        </m:e>
                      </m:func>
                    </m:oMath>
                  </m:oMathPara>
                </a14:m>
                <a:endParaRPr lang="en-US" sz="2000" dirty="0">
                  <a:latin typeface="Verdana" panose="020B0604030504040204" pitchFamily="34" charset="0"/>
                  <a:ea typeface="Verdana" panose="020B0604030504040204" pitchFamily="34" charset="0"/>
                  <a:cs typeface="Verdana" panose="020B0604030504040204" pitchFamily="34"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US" sz="2000" i="1">
                              <a:latin typeface="Cambria Math" panose="02040503050406030204" pitchFamily="18" charset="0"/>
                              <a:ea typeface="Verdana" panose="020B0604030504040204" pitchFamily="34" charset="0"/>
                              <a:cs typeface="Verdana" panose="020B0604030504040204" pitchFamily="34" charset="0"/>
                            </a:rPr>
                          </m:ctrlPr>
                        </m:accPr>
                        <m:e>
                          <m:r>
                            <a:rPr lang="en-US" sz="2000" i="1">
                              <a:latin typeface="Cambria Math" panose="02040503050406030204" pitchFamily="18" charset="0"/>
                              <a:ea typeface="Verdana" panose="020B0604030504040204" pitchFamily="34" charset="0"/>
                              <a:cs typeface="Verdana" panose="020B0604030504040204" pitchFamily="34" charset="0"/>
                            </a:rPr>
                            <m:t>𝑦</m:t>
                          </m:r>
                        </m:e>
                      </m:acc>
                      <m:r>
                        <a:rPr lang="en-US" sz="2000" i="1">
                          <a:latin typeface="Cambria Math" panose="02040503050406030204" pitchFamily="18" charset="0"/>
                          <a:ea typeface="Verdana" panose="020B0604030504040204" pitchFamily="34" charset="0"/>
                          <a:cs typeface="Verdana" panose="020B0604030504040204" pitchFamily="34" charset="0"/>
                        </a:rPr>
                        <m:t>=</m:t>
                      </m:r>
                      <m:r>
                        <a:rPr lang="en-US" sz="2000" i="1">
                          <a:latin typeface="Cambria Math" panose="02040503050406030204" pitchFamily="18" charset="0"/>
                          <a:ea typeface="Verdana" panose="020B0604030504040204" pitchFamily="34" charset="0"/>
                          <a:cs typeface="Verdana" panose="020B0604030504040204" pitchFamily="34" charset="0"/>
                        </a:rPr>
                        <m:t>𝑣</m:t>
                      </m:r>
                      <m:func>
                        <m:funcPr>
                          <m:ctrlPr>
                            <a:rPr lang="en-US" sz="2000" i="1">
                              <a:latin typeface="Cambria Math" panose="02040503050406030204" pitchFamily="18" charset="0"/>
                              <a:ea typeface="Verdana" panose="020B0604030504040204" pitchFamily="34" charset="0"/>
                              <a:cs typeface="Verdana" panose="020B0604030504040204" pitchFamily="34" charset="0"/>
                            </a:rPr>
                          </m:ctrlPr>
                        </m:funcPr>
                        <m:fName>
                          <m:r>
                            <m:rPr>
                              <m:sty m:val="p"/>
                            </m:rPr>
                            <a:rPr lang="en-US" sz="2000">
                              <a:latin typeface="Cambria Math" panose="02040503050406030204" pitchFamily="18" charset="0"/>
                              <a:ea typeface="Verdana" panose="020B0604030504040204" pitchFamily="34" charset="0"/>
                              <a:cs typeface="Verdana" panose="020B0604030504040204" pitchFamily="34" charset="0"/>
                            </a:rPr>
                            <m:t>sin</m:t>
                          </m:r>
                        </m:fName>
                        <m:e>
                          <m:r>
                            <a:rPr lang="en-US" sz="2000" i="1">
                              <a:latin typeface="Cambria Math" panose="02040503050406030204" pitchFamily="18" charset="0"/>
                              <a:ea typeface="Verdana" panose="020B0604030504040204" pitchFamily="34" charset="0"/>
                              <a:cs typeface="Verdana" panose="020B0604030504040204" pitchFamily="34" charset="0"/>
                            </a:rPr>
                            <m:t>𝜃</m:t>
                          </m:r>
                        </m:e>
                      </m:func>
                    </m:oMath>
                  </m:oMathPara>
                </a14:m>
                <a:endParaRPr lang="en-US" sz="2000" i="1" dirty="0">
                  <a:latin typeface="Cambria Math"/>
                  <a:ea typeface="Verdana" panose="020B0604030504040204" pitchFamily="34" charset="0"/>
                  <a:cs typeface="Verdana" panose="020B0604030504040204" pitchFamily="34"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US" sz="2000" i="1">
                              <a:latin typeface="Cambria Math" panose="02040503050406030204" pitchFamily="18" charset="0"/>
                              <a:ea typeface="Verdana" panose="020B0604030504040204" pitchFamily="34" charset="0"/>
                              <a:cs typeface="Verdana" panose="020B0604030504040204" pitchFamily="34" charset="0"/>
                            </a:rPr>
                          </m:ctrlPr>
                        </m:accPr>
                        <m:e>
                          <m:r>
                            <a:rPr lang="en-US" sz="2000" i="1">
                              <a:latin typeface="Cambria Math" panose="02040503050406030204" pitchFamily="18" charset="0"/>
                              <a:ea typeface="Verdana" panose="020B0604030504040204" pitchFamily="34" charset="0"/>
                              <a:cs typeface="Verdana" panose="020B0604030504040204" pitchFamily="34" charset="0"/>
                            </a:rPr>
                            <m:t>𝜃</m:t>
                          </m:r>
                        </m:e>
                      </m:acc>
                      <m:r>
                        <a:rPr lang="en-US" sz="2000" i="1">
                          <a:latin typeface="Cambria Math" panose="02040503050406030204" pitchFamily="18" charset="0"/>
                          <a:ea typeface="Verdana" panose="020B0604030504040204" pitchFamily="34" charset="0"/>
                          <a:cs typeface="Verdana" panose="020B0604030504040204" pitchFamily="34" charset="0"/>
                        </a:rPr>
                        <m:t>=</m:t>
                      </m:r>
                      <m:r>
                        <a:rPr lang="en-US" sz="2000" i="1">
                          <a:latin typeface="Cambria Math" panose="02040503050406030204" pitchFamily="18" charset="0"/>
                          <a:ea typeface="Verdana" panose="020B0604030504040204" pitchFamily="34" charset="0"/>
                          <a:cs typeface="Verdana" panose="020B0604030504040204" pitchFamily="34" charset="0"/>
                        </a:rPr>
                        <m:t>𝜔</m:t>
                      </m:r>
                      <m:r>
                        <a:rPr lang="en-US" sz="2000" i="1">
                          <a:latin typeface="Cambria Math" panose="02040503050406030204" pitchFamily="18" charset="0"/>
                          <a:ea typeface="Verdana" panose="020B0604030504040204" pitchFamily="34" charset="0"/>
                          <a:cs typeface="Verdana" panose="020B0604030504040204" pitchFamily="34" charset="0"/>
                        </a:rPr>
                        <m:t>,</m:t>
                      </m:r>
                      <m:d>
                        <m:dPr>
                          <m:begChr m:val="|"/>
                          <m:endChr m:val="|"/>
                          <m:ctrlPr>
                            <a:rPr lang="en-US" sz="2000" i="1">
                              <a:latin typeface="Cambria Math" panose="02040503050406030204" pitchFamily="18" charset="0"/>
                              <a:ea typeface="Verdana" panose="020B0604030504040204" pitchFamily="34" charset="0"/>
                              <a:cs typeface="Verdana" panose="020B0604030504040204" pitchFamily="34" charset="0"/>
                            </a:rPr>
                          </m:ctrlPr>
                        </m:dPr>
                        <m:e>
                          <m:r>
                            <a:rPr lang="en-US" sz="2000" i="1">
                              <a:latin typeface="Cambria Math" panose="02040503050406030204" pitchFamily="18" charset="0"/>
                              <a:ea typeface="Verdana" panose="020B0604030504040204" pitchFamily="34" charset="0"/>
                              <a:cs typeface="Verdana" panose="020B0604030504040204" pitchFamily="34" charset="0"/>
                            </a:rPr>
                            <m:t>𝜔</m:t>
                          </m:r>
                        </m:e>
                      </m:d>
                      <m:r>
                        <a:rPr lang="en-US" sz="2000" i="1">
                          <a:latin typeface="Cambria Math" panose="02040503050406030204" pitchFamily="18" charset="0"/>
                          <a:ea typeface="Verdana" panose="020B0604030504040204" pitchFamily="34" charset="0"/>
                          <a:cs typeface="Verdana" panose="020B0604030504040204" pitchFamily="34" charset="0"/>
                        </a:rPr>
                        <m:t>&lt;</m:t>
                      </m:r>
                      <m:acc>
                        <m:accPr>
                          <m:chr m:val="̅"/>
                          <m:ctrlPr>
                            <a:rPr lang="en-US" sz="2000" i="1">
                              <a:latin typeface="Cambria Math" panose="02040503050406030204" pitchFamily="18" charset="0"/>
                              <a:ea typeface="Verdana" panose="020B0604030504040204" pitchFamily="34" charset="0"/>
                              <a:cs typeface="Verdana" panose="020B0604030504040204" pitchFamily="34" charset="0"/>
                            </a:rPr>
                          </m:ctrlPr>
                        </m:accPr>
                        <m:e>
                          <m:r>
                            <a:rPr lang="en-US" sz="2000" i="1">
                              <a:latin typeface="Cambria Math" panose="02040503050406030204" pitchFamily="18" charset="0"/>
                              <a:ea typeface="Verdana" panose="020B0604030504040204" pitchFamily="34" charset="0"/>
                              <a:cs typeface="Verdana" panose="020B0604030504040204" pitchFamily="34" charset="0"/>
                            </a:rPr>
                            <m:t>𝜔</m:t>
                          </m:r>
                        </m:e>
                      </m:acc>
                    </m:oMath>
                  </m:oMathPara>
                </a14:m>
                <a:endParaRPr lang="en-US" dirty="0">
                  <a:latin typeface="Verdana" panose="020B0604030504040204" pitchFamily="34" charset="0"/>
                  <a:ea typeface="Verdana" panose="020B0604030504040204" pitchFamily="34" charset="0"/>
                  <a:cs typeface="Verdana" panose="020B0604030504040204" pitchFamily="34" charset="0"/>
                </a:endParaRPr>
              </a:p>
              <a:p>
                <a:endParaRPr lang="en-US" dirty="0"/>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628650" y="1825625"/>
                <a:ext cx="2688979" cy="4351338"/>
              </a:xfrm>
              <a:blipFill rotWithShape="0">
                <a:blip r:embed="rId3"/>
                <a:stretch>
                  <a:fillRect l="-2268" t="-1401"/>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3317629" y="2009470"/>
            <a:ext cx="5628867" cy="3659797"/>
          </a:xfrm>
          <a:prstGeom prst="rect">
            <a:avLst/>
          </a:prstGeom>
        </p:spPr>
      </p:pic>
      <p:sp>
        <p:nvSpPr>
          <p:cNvPr id="5" name="STAs and LSTs"/>
          <p:cNvSpPr txBox="1"/>
          <p:nvPr/>
        </p:nvSpPr>
        <p:spPr>
          <a:xfrm>
            <a:off x="1181100" y="3459153"/>
            <a:ext cx="810863" cy="400110"/>
          </a:xfrm>
          <a:prstGeom prst="rect">
            <a:avLst/>
          </a:prstGeom>
          <a:noFill/>
        </p:spPr>
        <p:txBody>
          <a:bodyPr wrap="none" rtlCol="0">
            <a:spAutoFit/>
          </a:bodyPr>
          <a:lstStyle/>
          <a:p>
            <a:r>
              <a:rPr lang="en-US" sz="2000" dirty="0" smtClean="0">
                <a:latin typeface="Verdana" panose="020B0604030504040204" pitchFamily="34" charset="0"/>
                <a:ea typeface="Verdana" panose="020B0604030504040204" pitchFamily="34" charset="0"/>
                <a:cs typeface="Verdana" panose="020B0604030504040204" pitchFamily="34" charset="0"/>
              </a:rPr>
              <a:t>STAs</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b="30438"/>
          <a:stretch/>
        </p:blipFill>
        <p:spPr>
          <a:xfrm>
            <a:off x="213267" y="3884653"/>
            <a:ext cx="2917371" cy="1001672"/>
          </a:xfrm>
          <a:prstGeom prst="rect">
            <a:avLst/>
          </a:prstGeom>
        </p:spPr>
      </p:pic>
    </p:spTree>
    <p:extLst>
      <p:ext uri="{BB962C8B-B14F-4D97-AF65-F5344CB8AC3E}">
        <p14:creationId xmlns:p14="http://schemas.microsoft.com/office/powerpoint/2010/main" val="2323511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rajSi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3521" r="13176"/>
          <a:stretch/>
        </p:blipFill>
        <p:spPr>
          <a:xfrm>
            <a:off x="2094524" y="1690689"/>
            <a:ext cx="4978400" cy="5093677"/>
          </a:xfrm>
          <a:prstGeom prst="rect">
            <a:avLst/>
          </a:prstGeom>
        </p:spPr>
      </p:pic>
      <p:sp>
        <p:nvSpPr>
          <p:cNvPr id="5" name="Title 4"/>
          <p:cNvSpPr>
            <a:spLocks noGrp="1"/>
          </p:cNvSpPr>
          <p:nvPr>
            <p:ph type="title"/>
          </p:nvPr>
        </p:nvSpPr>
        <p:spPr/>
        <p:txBody>
          <a:bodyPr/>
          <a:lstStyle/>
          <a:p>
            <a:r>
              <a:rPr lang="en-US" dirty="0" smtClean="0"/>
              <a:t>Trajectories</a:t>
            </a:r>
            <a:endParaRPr lang="en-US" dirty="0"/>
          </a:p>
        </p:txBody>
      </p:sp>
    </p:spTree>
    <p:extLst>
      <p:ext uri="{BB962C8B-B14F-4D97-AF65-F5344CB8AC3E}">
        <p14:creationId xmlns:p14="http://schemas.microsoft.com/office/powerpoint/2010/main" val="208601919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Reachable Set Time Evolution</a:t>
            </a:r>
            <a:endParaRPr lang="en-US" dirty="0"/>
          </a:p>
        </p:txBody>
      </p:sp>
      <p:pic>
        <p:nvPicPr>
          <p:cNvPr id="6" name="reachSim1">
            <a:hlinkClick r:id="" action="ppaction://media"/>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7"/>
          <a:stretch>
            <a:fillRect/>
          </a:stretch>
        </p:blipFill>
        <p:spPr>
          <a:xfrm>
            <a:off x="0" y="3471862"/>
            <a:ext cx="4514850" cy="3386138"/>
          </a:xfrm>
        </p:spPr>
      </p:pic>
      <p:pic>
        <p:nvPicPr>
          <p:cNvPr id="7" name="reachSim2">
            <a:hlinkClick r:id="" action="ppaction://media"/>
          </p:cNvPr>
          <p:cNvPicPr>
            <a:picLocks noGrp="1" noChangeAspect="1"/>
          </p:cNvPicPr>
          <p:nvPr>
            <p:ph sz="half" idx="2"/>
            <a:videoFile r:link="rId4"/>
            <p:extLst>
              <p:ext uri="{DAA4B4D4-6D71-4841-9C94-3DE7FCFB9230}">
                <p14:media xmlns:p14="http://schemas.microsoft.com/office/powerpoint/2010/main" r:embed="rId3"/>
              </p:ext>
            </p:extLst>
          </p:nvPr>
        </p:nvPicPr>
        <p:blipFill>
          <a:blip r:embed="rId8"/>
          <a:stretch>
            <a:fillRect/>
          </a:stretch>
        </p:blipFill>
        <p:spPr>
          <a:xfrm>
            <a:off x="4629150" y="3471862"/>
            <a:ext cx="4514850" cy="3386138"/>
          </a:xfrm>
        </p:spPr>
      </p:pic>
    </p:spTree>
    <p:extLst>
      <p:ext uri="{BB962C8B-B14F-4D97-AF65-F5344CB8AC3E}">
        <p14:creationId xmlns:p14="http://schemas.microsoft.com/office/powerpoint/2010/main" val="22731130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video>
              <p:cMediaNode vol="80000">
                <p:cTn id="13" fill="hold" display="0">
                  <p:stCondLst>
                    <p:cond delay="indefinite"/>
                  </p:stCondLst>
                </p:cTn>
                <p:tgtEl>
                  <p:spTgt spid="7"/>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Reach-Avoid Set Time Evolution</a:t>
            </a:r>
            <a:endParaRPr lang="en-US" dirty="0"/>
          </a:p>
        </p:txBody>
      </p:sp>
      <p:pic>
        <p:nvPicPr>
          <p:cNvPr id="6" name="reachSim1">
            <a:hlinkClick r:id="" action="ppaction://media"/>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7"/>
          <a:stretch>
            <a:fillRect/>
          </a:stretch>
        </p:blipFill>
        <p:spPr>
          <a:xfrm>
            <a:off x="0" y="3471862"/>
            <a:ext cx="4514850" cy="3386138"/>
          </a:xfrm>
        </p:spPr>
      </p:pic>
      <p:pic>
        <p:nvPicPr>
          <p:cNvPr id="7" name="reachSim2">
            <a:hlinkClick r:id="" action="ppaction://media"/>
          </p:cNvPr>
          <p:cNvPicPr>
            <a:picLocks noGrp="1" noChangeAspect="1"/>
          </p:cNvPicPr>
          <p:nvPr>
            <p:ph sz="half" idx="2"/>
            <a:videoFile r:link="rId4"/>
            <p:extLst>
              <p:ext uri="{DAA4B4D4-6D71-4841-9C94-3DE7FCFB9230}">
                <p14:media xmlns:p14="http://schemas.microsoft.com/office/powerpoint/2010/main" r:embed="rId3"/>
              </p:ext>
            </p:extLst>
          </p:nvPr>
        </p:nvPicPr>
        <p:blipFill>
          <a:blip r:embed="rId8"/>
          <a:stretch>
            <a:fillRect/>
          </a:stretch>
        </p:blipFill>
        <p:spPr>
          <a:xfrm>
            <a:off x="4629150" y="3471862"/>
            <a:ext cx="4514850" cy="3386138"/>
          </a:xfrm>
        </p:spPr>
      </p:pic>
      <p:sp>
        <p:nvSpPr>
          <p:cNvPr id="8" name="STAs and LSTs"/>
          <p:cNvSpPr txBox="1"/>
          <p:nvPr/>
        </p:nvSpPr>
        <p:spPr>
          <a:xfrm>
            <a:off x="3482827" y="1455857"/>
            <a:ext cx="2053063" cy="400110"/>
          </a:xfrm>
          <a:prstGeom prst="rect">
            <a:avLst/>
          </a:prstGeom>
          <a:noFill/>
        </p:spPr>
        <p:txBody>
          <a:bodyPr wrap="none" rtlCol="0">
            <a:spAutoFit/>
          </a:bodyPr>
          <a:lstStyle/>
          <a:p>
            <a:r>
              <a:rPr lang="en-US" sz="2000" dirty="0" smtClean="0">
                <a:latin typeface="Verdana" panose="020B0604030504040204" pitchFamily="34" charset="0"/>
                <a:ea typeface="Verdana" panose="020B0604030504040204" pitchFamily="34" charset="0"/>
                <a:cs typeface="Verdana" panose="020B0604030504040204" pitchFamily="34" charset="0"/>
              </a:rPr>
              <a:t>STAs and LSTs</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48394" y="1881356"/>
            <a:ext cx="2932912" cy="1447631"/>
          </a:xfrm>
          <a:prstGeom prst="rect">
            <a:avLst/>
          </a:prstGeom>
        </p:spPr>
      </p:pic>
    </p:spTree>
    <p:extLst>
      <p:ext uri="{BB962C8B-B14F-4D97-AF65-F5344CB8AC3E}">
        <p14:creationId xmlns:p14="http://schemas.microsoft.com/office/powerpoint/2010/main" val="20576820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video>
              <p:cMediaNode vol="80000">
                <p:cTn id="13" fill="hold" display="0">
                  <p:stCondLst>
                    <p:cond delay="indefinite"/>
                  </p:stCondLst>
                </p:cTn>
                <p:tgtEl>
                  <p:spTgt spid="7"/>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Reach-Avoid Set Time Evolution</a:t>
            </a:r>
          </a:p>
        </p:txBody>
      </p:sp>
      <p:pic>
        <p:nvPicPr>
          <p:cNvPr id="5" name="reachSim3">
            <a:hlinkClick r:id="" action="ppaction://media"/>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7"/>
          <a:stretch>
            <a:fillRect/>
          </a:stretch>
        </p:blipFill>
        <p:spPr>
          <a:xfrm>
            <a:off x="0" y="3471862"/>
            <a:ext cx="4514850" cy="3386138"/>
          </a:xfrm>
        </p:spPr>
      </p:pic>
      <p:pic>
        <p:nvPicPr>
          <p:cNvPr id="6" name="reachSim4">
            <a:hlinkClick r:id="" action="ppaction://media"/>
          </p:cNvPr>
          <p:cNvPicPr>
            <a:picLocks noGrp="1" noChangeAspect="1"/>
          </p:cNvPicPr>
          <p:nvPr>
            <p:ph sz="half" idx="2"/>
            <a:videoFile r:link="rId4"/>
            <p:extLst>
              <p:ext uri="{DAA4B4D4-6D71-4841-9C94-3DE7FCFB9230}">
                <p14:media xmlns:p14="http://schemas.microsoft.com/office/powerpoint/2010/main" r:embed="rId3"/>
              </p:ext>
            </p:extLst>
          </p:nvPr>
        </p:nvPicPr>
        <p:blipFill>
          <a:blip r:embed="rId8"/>
          <a:stretch>
            <a:fillRect/>
          </a:stretch>
        </p:blipFill>
        <p:spPr>
          <a:xfrm>
            <a:off x="4629150" y="3471862"/>
            <a:ext cx="4514850" cy="3386138"/>
          </a:xfrm>
        </p:spPr>
      </p:pic>
      <p:sp>
        <p:nvSpPr>
          <p:cNvPr id="7" name="STAs and LSTs"/>
          <p:cNvSpPr txBox="1"/>
          <p:nvPr/>
        </p:nvSpPr>
        <p:spPr>
          <a:xfrm>
            <a:off x="3482827" y="1455857"/>
            <a:ext cx="2053063" cy="400110"/>
          </a:xfrm>
          <a:prstGeom prst="rect">
            <a:avLst/>
          </a:prstGeom>
          <a:noFill/>
        </p:spPr>
        <p:txBody>
          <a:bodyPr wrap="none" rtlCol="0">
            <a:spAutoFit/>
          </a:bodyPr>
          <a:lstStyle/>
          <a:p>
            <a:r>
              <a:rPr lang="en-US" sz="2000" dirty="0" smtClean="0">
                <a:latin typeface="Verdana" panose="020B0604030504040204" pitchFamily="34" charset="0"/>
                <a:ea typeface="Verdana" panose="020B0604030504040204" pitchFamily="34" charset="0"/>
                <a:cs typeface="Verdana" panose="020B0604030504040204" pitchFamily="34" charset="0"/>
              </a:rPr>
              <a:t>STAs and LSTs</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pic>
        <p:nvPicPr>
          <p:cNvPr id="8" name="Picture 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48394" y="1881356"/>
            <a:ext cx="2932912" cy="1447631"/>
          </a:xfrm>
          <a:prstGeom prst="rect">
            <a:avLst/>
          </a:prstGeom>
        </p:spPr>
      </p:pic>
    </p:spTree>
    <p:extLst>
      <p:ext uri="{BB962C8B-B14F-4D97-AF65-F5344CB8AC3E}">
        <p14:creationId xmlns:p14="http://schemas.microsoft.com/office/powerpoint/2010/main" val="24576610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Questions/comments?</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356650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a:xfrm>
            <a:off x="628650" y="1825625"/>
            <a:ext cx="5115658" cy="4351338"/>
          </a:xfrm>
        </p:spPr>
        <p:txBody>
          <a:bodyPr>
            <a:normAutofit fontScale="85000" lnSpcReduction="10000"/>
          </a:bodyPr>
          <a:lstStyle/>
          <a:p>
            <a:r>
              <a:rPr lang="en-US" dirty="0" smtClean="0"/>
              <a:t>Projects like Amazon Prime Air has relatively high investment</a:t>
            </a:r>
          </a:p>
          <a:p>
            <a:endParaRPr lang="en-US" dirty="0"/>
          </a:p>
          <a:p>
            <a:r>
              <a:rPr lang="en-US" dirty="0" smtClean="0"/>
              <a:t>Big concern: scalability</a:t>
            </a:r>
          </a:p>
          <a:p>
            <a:endParaRPr lang="en-US" dirty="0"/>
          </a:p>
          <a:p>
            <a:r>
              <a:rPr lang="en-US" dirty="0" smtClean="0">
                <a:solidFill>
                  <a:schemeClr val="bg1"/>
                </a:solidFill>
              </a:rPr>
              <a:t>Example scenario</a:t>
            </a:r>
          </a:p>
          <a:p>
            <a:pPr lvl="1"/>
            <a:r>
              <a:rPr lang="en-US" dirty="0" smtClean="0">
                <a:solidFill>
                  <a:schemeClr val="bg1"/>
                </a:solidFill>
              </a:rPr>
              <a:t>City with 2 million people</a:t>
            </a:r>
          </a:p>
          <a:p>
            <a:pPr lvl="1"/>
            <a:r>
              <a:rPr lang="en-US" dirty="0" smtClean="0">
                <a:solidFill>
                  <a:schemeClr val="bg1"/>
                </a:solidFill>
              </a:rPr>
              <a:t>Each person requests drone delivery every 2 months</a:t>
            </a:r>
          </a:p>
          <a:p>
            <a:pPr lvl="2"/>
            <a:r>
              <a:rPr lang="en-US" dirty="0" smtClean="0">
                <a:solidFill>
                  <a:schemeClr val="bg1"/>
                </a:solidFill>
              </a:rPr>
              <a:t>~35000 deliveries per day</a:t>
            </a:r>
          </a:p>
          <a:p>
            <a:pPr lvl="1"/>
            <a:r>
              <a:rPr lang="en-US" dirty="0" smtClean="0">
                <a:solidFill>
                  <a:schemeClr val="bg1"/>
                </a:solidFill>
              </a:rPr>
              <a:t>30 minutes from warehouse to customer</a:t>
            </a:r>
          </a:p>
          <a:p>
            <a:pPr lvl="2"/>
            <a:r>
              <a:rPr lang="en-US" dirty="0" smtClean="0">
                <a:solidFill>
                  <a:schemeClr val="bg1"/>
                </a:solidFill>
              </a:rPr>
              <a:t>Thousands of drones in the air simultaneously</a:t>
            </a:r>
            <a:endParaRPr lang="en-US" dirty="0">
              <a:solidFill>
                <a:schemeClr val="bg1"/>
              </a:solidFill>
            </a:endParaRPr>
          </a:p>
        </p:txBody>
      </p:sp>
      <p:pic>
        <p:nvPicPr>
          <p:cNvPr id="4" name="Picture 2" descr="https://images-na.ssl-images-amazon.com/images/G/01/acs/rowland/assets/image-gallery-01._V367570019_.jpg%2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45405" y="2248135"/>
            <a:ext cx="3725316" cy="192210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news.doddleme.com/wp-content/uploads/2014/09/Google-Project-Win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38092" y="4592750"/>
            <a:ext cx="3038844" cy="1718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1032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a:xfrm>
            <a:off x="628650" y="1825625"/>
            <a:ext cx="5115658" cy="4351338"/>
          </a:xfrm>
        </p:spPr>
        <p:txBody>
          <a:bodyPr>
            <a:normAutofit fontScale="85000" lnSpcReduction="10000"/>
          </a:bodyPr>
          <a:lstStyle/>
          <a:p>
            <a:r>
              <a:rPr lang="en-US" dirty="0" smtClean="0"/>
              <a:t>Projects like Amazon Prime Air has relatively high investment</a:t>
            </a:r>
          </a:p>
          <a:p>
            <a:endParaRPr lang="en-US" dirty="0"/>
          </a:p>
          <a:p>
            <a:r>
              <a:rPr lang="en-US" dirty="0" smtClean="0"/>
              <a:t>Big concern: scalability</a:t>
            </a:r>
          </a:p>
          <a:p>
            <a:endParaRPr lang="en-US" dirty="0"/>
          </a:p>
          <a:p>
            <a:r>
              <a:rPr lang="en-US" dirty="0" smtClean="0"/>
              <a:t>Example scenario</a:t>
            </a:r>
          </a:p>
          <a:p>
            <a:pPr lvl="1"/>
            <a:r>
              <a:rPr lang="en-US" dirty="0" smtClean="0"/>
              <a:t>City with 2 million people</a:t>
            </a:r>
          </a:p>
          <a:p>
            <a:pPr lvl="1"/>
            <a:r>
              <a:rPr lang="en-US" dirty="0" smtClean="0"/>
              <a:t>Each person requests drone delivery every 2 months</a:t>
            </a:r>
          </a:p>
          <a:p>
            <a:pPr lvl="2"/>
            <a:r>
              <a:rPr lang="en-US" dirty="0" smtClean="0"/>
              <a:t>~35000 deliveries per day</a:t>
            </a:r>
          </a:p>
          <a:p>
            <a:pPr lvl="1"/>
            <a:r>
              <a:rPr lang="en-US" dirty="0" smtClean="0"/>
              <a:t>30 minutes from warehouse to customer</a:t>
            </a:r>
          </a:p>
          <a:p>
            <a:pPr lvl="2"/>
            <a:r>
              <a:rPr lang="en-US" dirty="0" smtClean="0"/>
              <a:t>Thousands of drones in the air simultaneously</a:t>
            </a:r>
            <a:endParaRPr lang="en-US" dirty="0"/>
          </a:p>
        </p:txBody>
      </p:sp>
      <p:pic>
        <p:nvPicPr>
          <p:cNvPr id="4" name="Picture 2" descr="https://images-na.ssl-images-amazon.com/images/G/01/acs/rowland/assets/image-gallery-01._V367570019_.jpg%2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45405" y="2248135"/>
            <a:ext cx="3725316" cy="192210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news.doddleme.com/wp-content/uploads/2014/09/Google-Project-Win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38092" y="4592750"/>
            <a:ext cx="3038844" cy="1718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809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r>
              <a:rPr lang="en-US" dirty="0" smtClean="0"/>
              <a:t>Reachability analysis</a:t>
            </a:r>
          </a:p>
          <a:p>
            <a:pPr lvl="1"/>
            <a:r>
              <a:rPr lang="en-US" dirty="0" smtClean="0"/>
              <a:t>Hamilton-Jacobi </a:t>
            </a:r>
            <a:r>
              <a:rPr lang="en-US" dirty="0" err="1" smtClean="0"/>
              <a:t>Variational</a:t>
            </a:r>
            <a:r>
              <a:rPr lang="en-US" dirty="0" smtClean="0"/>
              <a:t> Inequalities</a:t>
            </a:r>
          </a:p>
          <a:p>
            <a:pPr marL="457200" lvl="1" indent="0">
              <a:buNone/>
            </a:pPr>
            <a:endParaRPr lang="en-US" dirty="0" smtClean="0"/>
          </a:p>
          <a:p>
            <a:r>
              <a:rPr lang="en-US" dirty="0" smtClean="0"/>
              <a:t>Sequential Path Planning</a:t>
            </a:r>
          </a:p>
          <a:p>
            <a:pPr lvl="1"/>
            <a:r>
              <a:rPr lang="en-US" dirty="0" smtClean="0"/>
              <a:t>Two-vehicle system</a:t>
            </a:r>
          </a:p>
          <a:p>
            <a:pPr lvl="1"/>
            <a:r>
              <a:rPr lang="en-US" dirty="0" smtClean="0"/>
              <a:t>Four-vehicle system</a:t>
            </a:r>
            <a:endParaRPr lang="en-US" dirty="0"/>
          </a:p>
        </p:txBody>
      </p:sp>
    </p:spTree>
    <p:extLst>
      <p:ext uri="{BB962C8B-B14F-4D97-AF65-F5344CB8AC3E}">
        <p14:creationId xmlns:p14="http://schemas.microsoft.com/office/powerpoint/2010/main" val="2752663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Reachability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indent="0">
                  <a:buNone/>
                </a:pPr>
                <a:r>
                  <a:rPr lang="en-US" dirty="0" smtClean="0"/>
                  <a:t>For a dynamical system with given</a:t>
                </a:r>
              </a:p>
              <a:p>
                <a:r>
                  <a:rPr lang="en-US" dirty="0" smtClean="0"/>
                  <a:t>Dynamics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r>
                      <a:rPr lang="en-US" b="0" i="1" dirty="0" smtClean="0">
                        <a:latin typeface="Cambria Math"/>
                      </a:rPr>
                      <m:t>=</m:t>
                    </m:r>
                    <m:r>
                      <a:rPr lang="en-US" b="0" i="1" dirty="0" smtClean="0">
                        <a:latin typeface="Cambria Math"/>
                      </a:rPr>
                      <m:t>𝑓</m:t>
                    </m:r>
                    <m:d>
                      <m:dPr>
                        <m:ctrlPr>
                          <a:rPr lang="en-US" b="0" i="1" dirty="0" smtClean="0">
                            <a:latin typeface="Cambria Math" panose="02040503050406030204" pitchFamily="18" charset="0"/>
                          </a:rPr>
                        </m:ctrlPr>
                      </m:dPr>
                      <m:e>
                        <m:r>
                          <a:rPr lang="en-US" b="0" i="1" dirty="0" smtClean="0">
                            <a:latin typeface="Cambria Math"/>
                          </a:rPr>
                          <m:t>𝑥</m:t>
                        </m:r>
                        <m:r>
                          <a:rPr lang="en-US" b="0" i="1" dirty="0" smtClean="0">
                            <a:latin typeface="Cambria Math"/>
                          </a:rPr>
                          <m:t>,</m:t>
                        </m:r>
                        <m:r>
                          <a:rPr lang="en-US" b="0" i="1" dirty="0" smtClean="0">
                            <a:latin typeface="Cambria Math"/>
                          </a:rPr>
                          <m:t>𝑢</m:t>
                        </m:r>
                        <m:r>
                          <a:rPr lang="en-US" b="0" i="1" dirty="0" smtClean="0">
                            <a:latin typeface="Cambria Math"/>
                          </a:rPr>
                          <m:t>,</m:t>
                        </m:r>
                        <m:r>
                          <a:rPr lang="en-US" b="0" i="1" dirty="0" smtClean="0">
                            <a:latin typeface="Cambria Math"/>
                          </a:rPr>
                          <m:t>𝑑</m:t>
                        </m:r>
                      </m:e>
                    </m:d>
                  </m:oMath>
                </a14:m>
                <a:endParaRPr lang="en-US" dirty="0" smtClean="0"/>
              </a:p>
              <a:p>
                <a:r>
                  <a:rPr lang="en-US" dirty="0" smtClean="0"/>
                  <a:t>Target states </a:t>
                </a:r>
                <a14:m>
                  <m:oMath xmlns:m="http://schemas.openxmlformats.org/officeDocument/2006/math">
                    <m:r>
                      <a:rPr lang="en-US" b="0" i="1" smtClean="0">
                        <a:latin typeface="Cambria Math"/>
                      </a:rPr>
                      <m:t>𝒯</m:t>
                    </m:r>
                  </m:oMath>
                </a14:m>
                <a:endParaRPr lang="en-US" dirty="0" smtClean="0"/>
              </a:p>
              <a:p>
                <a:r>
                  <a:rPr lang="en-US" dirty="0" smtClean="0"/>
                  <a:t>Forbidden states</a:t>
                </a:r>
              </a:p>
              <a:p>
                <a:endParaRPr lang="en-US" dirty="0" smtClean="0"/>
              </a:p>
              <a:p>
                <a:pPr marL="0" indent="0">
                  <a:buNone/>
                </a:pPr>
                <a:r>
                  <a:rPr lang="en-US" dirty="0" smtClean="0">
                    <a:solidFill>
                      <a:schemeClr val="bg1"/>
                    </a:solidFill>
                  </a:rPr>
                  <a:t>Determines, with guarantees</a:t>
                </a:r>
              </a:p>
              <a:p>
                <a:r>
                  <a:rPr lang="en-US" dirty="0" smtClean="0">
                    <a:solidFill>
                      <a:schemeClr val="bg1"/>
                    </a:solidFill>
                  </a:rPr>
                  <a:t>Set of states from which the system can be driven to the target state while avoiding forbidden states</a:t>
                </a:r>
              </a:p>
              <a:p>
                <a:r>
                  <a:rPr lang="en-US" dirty="0" smtClean="0">
                    <a:solidFill>
                      <a:schemeClr val="bg1"/>
                    </a:solidFill>
                  </a:rPr>
                  <a:t>Optimal control</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46" t="-3081"/>
                </a:stretch>
              </a:blipFill>
            </p:spPr>
            <p:txBody>
              <a:bodyPr/>
              <a:lstStyle/>
              <a:p>
                <a:r>
                  <a:rPr lang="en-US">
                    <a:noFill/>
                  </a:rPr>
                  <a:t> </a:t>
                </a:r>
              </a:p>
            </p:txBody>
          </p:sp>
        </mc:Fallback>
      </mc:AlternateContent>
      <p:grpSp>
        <p:nvGrpSpPr>
          <p:cNvPr id="10" name="Group 9"/>
          <p:cNvGrpSpPr/>
          <p:nvPr/>
        </p:nvGrpSpPr>
        <p:grpSpPr>
          <a:xfrm>
            <a:off x="5770341" y="2301755"/>
            <a:ext cx="3001705" cy="1952983"/>
            <a:chOff x="5174575" y="1358071"/>
            <a:chExt cx="3880240" cy="2181077"/>
          </a:xfrm>
        </p:grpSpPr>
        <p:sp>
          <p:nvSpPr>
            <p:cNvPr id="4" name="Oval 3"/>
            <p:cNvSpPr/>
            <p:nvPr/>
          </p:nvSpPr>
          <p:spPr>
            <a:xfrm>
              <a:off x="5807513" y="1893228"/>
              <a:ext cx="2840638" cy="1645920"/>
            </a:xfrm>
            <a:prstGeom prst="ellipse">
              <a:avLst/>
            </a:prstGeom>
            <a:noFill/>
            <a:ln>
              <a:solidFill>
                <a:srgbClr val="3030FF"/>
              </a:solidFill>
            </a:ln>
          </p:spPr>
          <p:txBody>
            <a:bodyPr wrap="square" rtlCol="0" anchor="ctr">
              <a:spAutoFit/>
            </a:bodyPr>
            <a:lstStyle/>
            <a:p>
              <a:pPr algn="ctr"/>
              <a:endParaRPr lang="en-US" sz="5400" dirty="0" smtClean="0">
                <a:latin typeface="Gill Sans MT" pitchFamily="34" charset="0"/>
              </a:endParaRPr>
            </a:p>
          </p:txBody>
        </p:sp>
        <p:sp>
          <p:nvSpPr>
            <p:cNvPr id="5" name="Oval 4"/>
            <p:cNvSpPr/>
            <p:nvPr/>
          </p:nvSpPr>
          <p:spPr>
            <a:xfrm>
              <a:off x="7397621" y="2141159"/>
              <a:ext cx="1231162" cy="1205287"/>
            </a:xfrm>
            <a:prstGeom prst="ellipse">
              <a:avLst/>
            </a:prstGeom>
            <a:noFill/>
            <a:ln w="76200">
              <a:solidFill>
                <a:srgbClr val="3030FF"/>
              </a:solidFill>
            </a:ln>
          </p:spPr>
          <p:txBody>
            <a:bodyPr wrap="square" rtlCol="0" anchor="ctr">
              <a:spAutoFit/>
            </a:bodyPr>
            <a:lstStyle/>
            <a:p>
              <a:pPr algn="ctr"/>
              <a:endParaRPr lang="en-US" sz="5400" dirty="0" smtClean="0">
                <a:latin typeface="Gill Sans MT" pitchFamily="34" charset="0"/>
              </a:endParaRPr>
            </a:p>
          </p:txBody>
        </p:sp>
        <p:cxnSp>
          <p:nvCxnSpPr>
            <p:cNvPr id="6" name="Straight Arrow Connector 5"/>
            <p:cNvCxnSpPr/>
            <p:nvPr/>
          </p:nvCxnSpPr>
          <p:spPr>
            <a:xfrm>
              <a:off x="6376302" y="1886915"/>
              <a:ext cx="56305" cy="73039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8070670" y="1937731"/>
              <a:ext cx="367112" cy="698154"/>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174575" y="1358071"/>
              <a:ext cx="1916871" cy="461665"/>
            </a:xfrm>
            <a:prstGeom prst="rect">
              <a:avLst/>
            </a:prstGeom>
            <a:noFill/>
          </p:spPr>
          <p:txBody>
            <a:bodyPr wrap="none" rtlCol="0">
              <a:spAutoFit/>
            </a:bodyPr>
            <a:lstStyle/>
            <a:p>
              <a:r>
                <a:rPr lang="en-US" sz="2400" dirty="0" smtClean="0">
                  <a:ea typeface="Verdana" panose="020B0604030504040204" pitchFamily="34" charset="0"/>
                  <a:cs typeface="Verdana" panose="020B0604030504040204" pitchFamily="34" charset="0"/>
                </a:rPr>
                <a:t>Reachable set</a:t>
              </a:r>
              <a:endParaRPr lang="en-US" sz="2400" dirty="0">
                <a:ea typeface="Verdana" panose="020B0604030504040204" pitchFamily="34" charset="0"/>
                <a:cs typeface="Verdana" panose="020B0604030504040204" pitchFamily="34" charset="0"/>
              </a:endParaRPr>
            </a:p>
          </p:txBody>
        </p:sp>
        <p:sp>
          <p:nvSpPr>
            <p:cNvPr id="9" name="TextBox 8"/>
            <p:cNvSpPr txBox="1"/>
            <p:nvPr/>
          </p:nvSpPr>
          <p:spPr>
            <a:xfrm>
              <a:off x="7652380" y="1476445"/>
              <a:ext cx="1402435" cy="461665"/>
            </a:xfrm>
            <a:prstGeom prst="rect">
              <a:avLst/>
            </a:prstGeom>
            <a:noFill/>
          </p:spPr>
          <p:txBody>
            <a:bodyPr wrap="none" rtlCol="0">
              <a:spAutoFit/>
            </a:bodyPr>
            <a:lstStyle/>
            <a:p>
              <a:r>
                <a:rPr lang="en-US" sz="2400" dirty="0" smtClean="0">
                  <a:ea typeface="Verdana" panose="020B0604030504040204" pitchFamily="34" charset="0"/>
                  <a:cs typeface="Verdana" panose="020B0604030504040204" pitchFamily="34" charset="0"/>
                </a:rPr>
                <a:t>Target set</a:t>
              </a:r>
              <a:endParaRPr lang="en-US" sz="2400" dirty="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2736620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Reachability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indent="0">
                  <a:buNone/>
                </a:pPr>
                <a:r>
                  <a:rPr lang="en-US" dirty="0" smtClean="0"/>
                  <a:t>For a dynamical system with given</a:t>
                </a:r>
              </a:p>
              <a:p>
                <a:r>
                  <a:rPr lang="en-US" dirty="0" smtClean="0"/>
                  <a:t>Dynamics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r>
                      <a:rPr lang="en-US" b="0" i="1" dirty="0" smtClean="0">
                        <a:latin typeface="Cambria Math"/>
                      </a:rPr>
                      <m:t>=</m:t>
                    </m:r>
                    <m:r>
                      <a:rPr lang="en-US" b="0" i="1" dirty="0" smtClean="0">
                        <a:latin typeface="Cambria Math"/>
                      </a:rPr>
                      <m:t>𝑓</m:t>
                    </m:r>
                    <m:d>
                      <m:dPr>
                        <m:ctrlPr>
                          <a:rPr lang="en-US" b="0" i="1" dirty="0" smtClean="0">
                            <a:latin typeface="Cambria Math" panose="02040503050406030204" pitchFamily="18" charset="0"/>
                          </a:rPr>
                        </m:ctrlPr>
                      </m:dPr>
                      <m:e>
                        <m:r>
                          <a:rPr lang="en-US" b="0" i="1" dirty="0" smtClean="0">
                            <a:latin typeface="Cambria Math"/>
                          </a:rPr>
                          <m:t>𝑥</m:t>
                        </m:r>
                        <m:r>
                          <a:rPr lang="en-US" b="0" i="1" dirty="0" smtClean="0">
                            <a:latin typeface="Cambria Math"/>
                          </a:rPr>
                          <m:t>,</m:t>
                        </m:r>
                        <m:r>
                          <a:rPr lang="en-US" b="0" i="1" dirty="0" smtClean="0">
                            <a:latin typeface="Cambria Math"/>
                          </a:rPr>
                          <m:t>𝑢</m:t>
                        </m:r>
                        <m:r>
                          <a:rPr lang="en-US" b="0" i="1" dirty="0" smtClean="0">
                            <a:latin typeface="Cambria Math"/>
                          </a:rPr>
                          <m:t>,</m:t>
                        </m:r>
                        <m:r>
                          <a:rPr lang="en-US" b="0" i="1" dirty="0" smtClean="0">
                            <a:latin typeface="Cambria Math"/>
                          </a:rPr>
                          <m:t>𝑑</m:t>
                        </m:r>
                      </m:e>
                    </m:d>
                  </m:oMath>
                </a14:m>
                <a:endParaRPr lang="en-US" dirty="0" smtClean="0"/>
              </a:p>
              <a:p>
                <a:r>
                  <a:rPr lang="en-US" dirty="0" smtClean="0"/>
                  <a:t>Target states </a:t>
                </a:r>
                <a14:m>
                  <m:oMath xmlns:m="http://schemas.openxmlformats.org/officeDocument/2006/math">
                    <m:r>
                      <a:rPr lang="en-US" b="0" i="1" smtClean="0">
                        <a:latin typeface="Cambria Math"/>
                      </a:rPr>
                      <m:t>𝒯</m:t>
                    </m:r>
                  </m:oMath>
                </a14:m>
                <a:endParaRPr lang="en-US" dirty="0" smtClean="0"/>
              </a:p>
              <a:p>
                <a:r>
                  <a:rPr lang="en-US" dirty="0" smtClean="0"/>
                  <a:t>Forbidden states</a:t>
                </a:r>
              </a:p>
              <a:p>
                <a:endParaRPr lang="en-US" dirty="0" smtClean="0"/>
              </a:p>
              <a:p>
                <a:pPr marL="0" indent="0">
                  <a:buNone/>
                </a:pPr>
                <a:r>
                  <a:rPr lang="en-US" dirty="0" smtClean="0"/>
                  <a:t>Determines, with guarantees</a:t>
                </a:r>
              </a:p>
              <a:p>
                <a:r>
                  <a:rPr lang="en-US" dirty="0" smtClean="0"/>
                  <a:t>Set of states from which the system can be driven to the target state while avoiding forbidden states</a:t>
                </a:r>
              </a:p>
              <a:p>
                <a:r>
                  <a:rPr lang="en-US" dirty="0" smtClean="0"/>
                  <a:t>Optimal control</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46" t="-3081"/>
                </a:stretch>
              </a:blipFill>
            </p:spPr>
            <p:txBody>
              <a:bodyPr/>
              <a:lstStyle/>
              <a:p>
                <a:r>
                  <a:rPr lang="en-US">
                    <a:noFill/>
                  </a:rPr>
                  <a:t> </a:t>
                </a:r>
              </a:p>
            </p:txBody>
          </p:sp>
        </mc:Fallback>
      </mc:AlternateContent>
      <p:grpSp>
        <p:nvGrpSpPr>
          <p:cNvPr id="10" name="Group 9"/>
          <p:cNvGrpSpPr/>
          <p:nvPr/>
        </p:nvGrpSpPr>
        <p:grpSpPr>
          <a:xfrm>
            <a:off x="5770341" y="2301755"/>
            <a:ext cx="3001705" cy="1952983"/>
            <a:chOff x="5174575" y="1358071"/>
            <a:chExt cx="3880240" cy="2181077"/>
          </a:xfrm>
        </p:grpSpPr>
        <p:sp>
          <p:nvSpPr>
            <p:cNvPr id="4" name="Oval 3"/>
            <p:cNvSpPr/>
            <p:nvPr/>
          </p:nvSpPr>
          <p:spPr>
            <a:xfrm>
              <a:off x="5807513" y="1893228"/>
              <a:ext cx="2840638" cy="1645920"/>
            </a:xfrm>
            <a:prstGeom prst="ellipse">
              <a:avLst/>
            </a:prstGeom>
            <a:noFill/>
            <a:ln>
              <a:solidFill>
                <a:srgbClr val="3030FF"/>
              </a:solidFill>
            </a:ln>
          </p:spPr>
          <p:txBody>
            <a:bodyPr wrap="square" rtlCol="0" anchor="ctr">
              <a:spAutoFit/>
            </a:bodyPr>
            <a:lstStyle/>
            <a:p>
              <a:pPr algn="ctr"/>
              <a:endParaRPr lang="en-US" sz="5400" dirty="0" smtClean="0">
                <a:latin typeface="Gill Sans MT" pitchFamily="34" charset="0"/>
              </a:endParaRPr>
            </a:p>
          </p:txBody>
        </p:sp>
        <p:sp>
          <p:nvSpPr>
            <p:cNvPr id="5" name="Oval 4"/>
            <p:cNvSpPr/>
            <p:nvPr/>
          </p:nvSpPr>
          <p:spPr>
            <a:xfrm>
              <a:off x="7397621" y="2141159"/>
              <a:ext cx="1231162" cy="1205287"/>
            </a:xfrm>
            <a:prstGeom prst="ellipse">
              <a:avLst/>
            </a:prstGeom>
            <a:noFill/>
            <a:ln w="76200">
              <a:solidFill>
                <a:srgbClr val="3030FF"/>
              </a:solidFill>
            </a:ln>
          </p:spPr>
          <p:txBody>
            <a:bodyPr wrap="square" rtlCol="0" anchor="ctr">
              <a:spAutoFit/>
            </a:bodyPr>
            <a:lstStyle/>
            <a:p>
              <a:pPr algn="ctr"/>
              <a:endParaRPr lang="en-US" sz="5400" dirty="0" smtClean="0">
                <a:latin typeface="Gill Sans MT" pitchFamily="34" charset="0"/>
              </a:endParaRPr>
            </a:p>
          </p:txBody>
        </p:sp>
        <p:cxnSp>
          <p:nvCxnSpPr>
            <p:cNvPr id="6" name="Straight Arrow Connector 5"/>
            <p:cNvCxnSpPr/>
            <p:nvPr/>
          </p:nvCxnSpPr>
          <p:spPr>
            <a:xfrm>
              <a:off x="6376302" y="1886915"/>
              <a:ext cx="56305" cy="73039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8070670" y="1937731"/>
              <a:ext cx="367112" cy="698154"/>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174575" y="1358071"/>
              <a:ext cx="1916871" cy="461665"/>
            </a:xfrm>
            <a:prstGeom prst="rect">
              <a:avLst/>
            </a:prstGeom>
            <a:noFill/>
          </p:spPr>
          <p:txBody>
            <a:bodyPr wrap="none" rtlCol="0">
              <a:spAutoFit/>
            </a:bodyPr>
            <a:lstStyle/>
            <a:p>
              <a:r>
                <a:rPr lang="en-US" sz="2400" dirty="0" smtClean="0">
                  <a:ea typeface="Verdana" panose="020B0604030504040204" pitchFamily="34" charset="0"/>
                  <a:cs typeface="Verdana" panose="020B0604030504040204" pitchFamily="34" charset="0"/>
                </a:rPr>
                <a:t>Reachable set</a:t>
              </a:r>
              <a:endParaRPr lang="en-US" sz="2400" dirty="0">
                <a:ea typeface="Verdana" panose="020B0604030504040204" pitchFamily="34" charset="0"/>
                <a:cs typeface="Verdana" panose="020B0604030504040204" pitchFamily="34" charset="0"/>
              </a:endParaRPr>
            </a:p>
          </p:txBody>
        </p:sp>
        <p:sp>
          <p:nvSpPr>
            <p:cNvPr id="9" name="TextBox 8"/>
            <p:cNvSpPr txBox="1"/>
            <p:nvPr/>
          </p:nvSpPr>
          <p:spPr>
            <a:xfrm>
              <a:off x="7652380" y="1476445"/>
              <a:ext cx="1402435" cy="461665"/>
            </a:xfrm>
            <a:prstGeom prst="rect">
              <a:avLst/>
            </a:prstGeom>
            <a:noFill/>
          </p:spPr>
          <p:txBody>
            <a:bodyPr wrap="none" rtlCol="0">
              <a:spAutoFit/>
            </a:bodyPr>
            <a:lstStyle/>
            <a:p>
              <a:r>
                <a:rPr lang="en-US" sz="2400" dirty="0" smtClean="0">
                  <a:ea typeface="Verdana" panose="020B0604030504040204" pitchFamily="34" charset="0"/>
                  <a:cs typeface="Verdana" panose="020B0604030504040204" pitchFamily="34" charset="0"/>
                </a:rPr>
                <a:t>Target set</a:t>
              </a:r>
              <a:endParaRPr lang="en-US" sz="2400" dirty="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2317984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Hamilton-Jacobi Formulation</a:t>
            </a:r>
            <a:endParaRPr lang="en-US"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457200" y="1600200"/>
                <a:ext cx="4572000" cy="4525963"/>
              </a:xfrm>
            </p:spPr>
            <p:txBody>
              <a:bodyPr/>
              <a:lstStyle/>
              <a:p>
                <a:pPr marL="0" indent="0">
                  <a:buNone/>
                </a:pPr>
                <a:r>
                  <a:rPr lang="en-US" dirty="0" smtClean="0"/>
                  <a:t>Implicit surface functions</a:t>
                </a:r>
              </a:p>
              <a:p>
                <a:r>
                  <a:rPr lang="en-US" dirty="0" smtClean="0"/>
                  <a:t>Represent a time-varying set </a:t>
                </a:r>
                <a14:m>
                  <m:oMath xmlns:m="http://schemas.openxmlformats.org/officeDocument/2006/math">
                    <m:r>
                      <a:rPr lang="en-US" b="0" i="1" smtClean="0">
                        <a:latin typeface="Cambria Math"/>
                      </a:rPr>
                      <m:t>𝐺</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dirty="0" smtClean="0"/>
                  <a:t> using an implicit surface function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𝜙</m:t>
                        </m:r>
                      </m:e>
                      <m:sub>
                        <m:r>
                          <a:rPr lang="en-US" b="0" i="1" smtClean="0">
                            <a:latin typeface="Cambria Math"/>
                          </a:rPr>
                          <m:t>𝐺</m:t>
                        </m:r>
                      </m:sub>
                    </m:sSub>
                    <m:d>
                      <m:dPr>
                        <m:ctrlPr>
                          <a:rPr lang="en-US" i="1" smtClean="0">
                            <a:latin typeface="Cambria Math" panose="02040503050406030204" pitchFamily="18" charset="0"/>
                          </a:rPr>
                        </m:ctrlPr>
                      </m:dPr>
                      <m:e>
                        <m:r>
                          <a:rPr lang="en-US" b="0" i="1" smtClean="0">
                            <a:latin typeface="Cambria Math"/>
                          </a:rPr>
                          <m:t>𝑥</m:t>
                        </m:r>
                        <m:r>
                          <a:rPr lang="en-US" b="0" i="1" smtClean="0">
                            <a:latin typeface="Cambria Math" panose="02040503050406030204" pitchFamily="18" charset="0"/>
                          </a:rPr>
                          <m:t>,</m:t>
                        </m:r>
                        <m:r>
                          <a:rPr lang="en-US" b="0" i="1" smtClean="0">
                            <a:latin typeface="Cambria Math" panose="02040503050406030204" pitchFamily="18" charset="0"/>
                          </a:rPr>
                          <m:t>𝑡</m:t>
                        </m:r>
                      </m:e>
                    </m:d>
                  </m:oMath>
                </a14:m>
                <a:r>
                  <a:rPr lang="en-US" dirty="0" smtClean="0"/>
                  <a:t>:</a:t>
                </a:r>
              </a:p>
              <a:p>
                <a:pPr marL="45720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𝜙</m:t>
                          </m:r>
                        </m:e>
                        <m:sub>
                          <m:r>
                            <a:rPr lang="en-US" b="0" i="1" smtClean="0">
                              <a:latin typeface="Cambria Math"/>
                            </a:rPr>
                            <m:t>𝐺</m:t>
                          </m:r>
                        </m:sub>
                      </m:sSub>
                      <m:d>
                        <m:dPr>
                          <m:ctrlPr>
                            <a:rPr lang="en-US" i="1" smtClean="0">
                              <a:latin typeface="Cambria Math" panose="02040503050406030204" pitchFamily="18" charset="0"/>
                            </a:rPr>
                          </m:ctrlPr>
                        </m:dPr>
                        <m:e>
                          <m:r>
                            <a:rPr lang="en-US" b="0" i="1" smtClean="0">
                              <a:latin typeface="Cambria Math"/>
                            </a:rPr>
                            <m:t>𝑥</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a:rPr>
                        <m:t>≤0⇔</m:t>
                      </m:r>
                      <m:r>
                        <a:rPr lang="en-US" b="0" i="1" smtClean="0">
                          <a:latin typeface="Cambria Math"/>
                        </a:rPr>
                        <m:t>𝑥</m:t>
                      </m:r>
                      <m:r>
                        <a:rPr lang="en-US" b="0" i="1" smtClean="0">
                          <a:latin typeface="Cambria Math"/>
                        </a:rPr>
                        <m:t>∈</m:t>
                      </m:r>
                      <m:r>
                        <a:rPr lang="en-US" b="0" i="1" smtClean="0">
                          <a:latin typeface="Cambria Math"/>
                        </a:rPr>
                        <m:t>𝐺</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m:oMathPara>
                </a14:m>
                <a:endParaRPr lang="en-US" dirty="0" smtClean="0"/>
              </a:p>
              <a:p>
                <a:endParaRPr lang="en-US" dirty="0"/>
              </a:p>
              <a:p>
                <a:r>
                  <a:rPr lang="en-US" dirty="0" smtClean="0">
                    <a:solidFill>
                      <a:schemeClr val="bg1"/>
                    </a:solidFill>
                  </a:rPr>
                  <a:t>Example: 2D unit disk centered at the origin:</a:t>
                </a:r>
              </a:p>
              <a:p>
                <a:pPr marL="0" indent="0">
                  <a:buNone/>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a:rPr>
                            <m:t>𝜙</m:t>
                          </m:r>
                        </m:e>
                        <m:sub>
                          <m:r>
                            <a:rPr lang="en-US" b="0" i="1" smtClean="0">
                              <a:solidFill>
                                <a:schemeClr val="bg1"/>
                              </a:solidFill>
                              <a:latin typeface="Cambria Math"/>
                            </a:rPr>
                            <m:t>𝐺</m:t>
                          </m:r>
                        </m:sub>
                      </m:sSub>
                      <m:d>
                        <m:dPr>
                          <m:ctrlPr>
                            <a:rPr lang="en-US" i="1" smtClean="0">
                              <a:solidFill>
                                <a:schemeClr val="bg1"/>
                              </a:solidFill>
                              <a:latin typeface="Cambria Math" panose="02040503050406030204" pitchFamily="18" charset="0"/>
                            </a:rPr>
                          </m:ctrlPr>
                        </m:dPr>
                        <m:e>
                          <m:r>
                            <a:rPr lang="en-US" b="0" i="1" smtClean="0">
                              <a:solidFill>
                                <a:schemeClr val="bg1"/>
                              </a:solidFill>
                              <a:latin typeface="Cambria Math"/>
                            </a:rPr>
                            <m:t>𝑥</m:t>
                          </m:r>
                          <m:r>
                            <a:rPr lang="en-US" b="0" i="1" smtClean="0">
                              <a:solidFill>
                                <a:schemeClr val="bg1"/>
                              </a:solidFill>
                              <a:latin typeface="Cambria Math"/>
                            </a:rPr>
                            <m:t>,</m:t>
                          </m:r>
                          <m:r>
                            <a:rPr lang="en-US" b="0" i="1" smtClean="0">
                              <a:solidFill>
                                <a:schemeClr val="bg1"/>
                              </a:solidFill>
                              <a:latin typeface="Cambria Math"/>
                            </a:rPr>
                            <m:t>𝑦</m:t>
                          </m:r>
                        </m:e>
                      </m:d>
                      <m:r>
                        <a:rPr lang="en-US" b="0" i="1" smtClean="0">
                          <a:solidFill>
                            <a:schemeClr val="bg1"/>
                          </a:solidFill>
                          <a:latin typeface="Cambria Math"/>
                        </a:rPr>
                        <m:t>=</m:t>
                      </m:r>
                      <m:sSup>
                        <m:sSupPr>
                          <m:ctrlPr>
                            <a:rPr lang="en-US" i="1" smtClean="0">
                              <a:solidFill>
                                <a:schemeClr val="bg1"/>
                              </a:solidFill>
                              <a:latin typeface="Cambria Math" panose="02040503050406030204" pitchFamily="18" charset="0"/>
                            </a:rPr>
                          </m:ctrlPr>
                        </m:sSupPr>
                        <m:e>
                          <m:r>
                            <a:rPr lang="en-US" b="0" i="1" smtClean="0">
                              <a:solidFill>
                                <a:schemeClr val="bg1"/>
                              </a:solidFill>
                              <a:latin typeface="Cambria Math"/>
                            </a:rPr>
                            <m:t>𝑥</m:t>
                          </m:r>
                        </m:e>
                        <m:sup>
                          <m:r>
                            <a:rPr lang="en-US" b="0" i="1" smtClean="0">
                              <a:solidFill>
                                <a:schemeClr val="bg1"/>
                              </a:solidFill>
                              <a:latin typeface="Cambria Math"/>
                            </a:rPr>
                            <m:t>2</m:t>
                          </m:r>
                        </m:sup>
                      </m:sSup>
                      <m:r>
                        <a:rPr lang="en-US" b="0" i="1" smtClean="0">
                          <a:solidFill>
                            <a:schemeClr val="bg1"/>
                          </a:solidFill>
                          <a:latin typeface="Cambria Math"/>
                        </a:rPr>
                        <m:t>+</m:t>
                      </m:r>
                      <m:sSup>
                        <m:sSupPr>
                          <m:ctrlPr>
                            <a:rPr lang="en-US" i="1" smtClean="0">
                              <a:solidFill>
                                <a:schemeClr val="bg1"/>
                              </a:solidFill>
                              <a:latin typeface="Cambria Math" panose="02040503050406030204" pitchFamily="18" charset="0"/>
                            </a:rPr>
                          </m:ctrlPr>
                        </m:sSupPr>
                        <m:e>
                          <m:r>
                            <a:rPr lang="en-US" b="0" i="1" smtClean="0">
                              <a:solidFill>
                                <a:schemeClr val="bg1"/>
                              </a:solidFill>
                              <a:latin typeface="Cambria Math"/>
                            </a:rPr>
                            <m:t>𝑦</m:t>
                          </m:r>
                        </m:e>
                        <m:sup>
                          <m:r>
                            <a:rPr lang="en-US" b="0" i="1" smtClean="0">
                              <a:solidFill>
                                <a:schemeClr val="bg1"/>
                              </a:solidFill>
                              <a:latin typeface="Cambria Math"/>
                            </a:rPr>
                            <m:t>2</m:t>
                          </m:r>
                        </m:sup>
                      </m:sSup>
                      <m:r>
                        <a:rPr lang="en-US" b="0" i="1" smtClean="0">
                          <a:solidFill>
                            <a:schemeClr val="bg1"/>
                          </a:solidFill>
                          <a:latin typeface="Cambria Math"/>
                        </a:rPr>
                        <m:t>−1</m:t>
                      </m:r>
                    </m:oMath>
                  </m:oMathPara>
                </a14:m>
                <a:endParaRPr lang="en-US" dirty="0" smtClean="0">
                  <a:solidFill>
                    <a:schemeClr val="bg1"/>
                  </a:solidFill>
                </a:endParaRPr>
              </a:p>
              <a:p>
                <a:pPr marL="0" indent="0">
                  <a:buNone/>
                </a:pPr>
                <a:endParaRPr lang="en-US"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457200" y="1600200"/>
                <a:ext cx="4572000" cy="4525963"/>
              </a:xfrm>
              <a:blipFill rotWithShape="0">
                <a:blip r:embed="rId3"/>
                <a:stretch>
                  <a:fillRect l="-2667" t="-2291" r="-3733"/>
                </a:stretch>
              </a:blipFill>
            </p:spPr>
            <p:txBody>
              <a:bodyPr/>
              <a:lstStyle/>
              <a:p>
                <a:r>
                  <a:rPr lang="en-US">
                    <a:noFill/>
                  </a:rPr>
                  <a:t> </a:t>
                </a:r>
              </a:p>
            </p:txBody>
          </p:sp>
        </mc:Fallback>
      </mc:AlternateContent>
      <p:pic>
        <p:nvPicPr>
          <p:cNvPr id="5" name="Picture 3" descr="C:\Users\Mo\Dropbox\Game theory\multiplayer_reach_avoid_games\docs\slides\unit circle.png"/>
          <p:cNvPicPr>
            <a:picLocks noChangeAspect="1" noChangeArrowheads="1"/>
          </p:cNvPicPr>
          <p:nvPr/>
        </p:nvPicPr>
        <p:blipFill rotWithShape="1">
          <a:blip r:embed="rId4">
            <a:extLst>
              <a:ext uri="{28A0092B-C50C-407E-A947-70E740481C1C}">
                <a14:useLocalDpi xmlns:a14="http://schemas.microsoft.com/office/drawing/2010/main" val="0"/>
              </a:ext>
            </a:extLst>
          </a:blip>
          <a:srcRect l="16099" t="19194" r="15331" b="3887"/>
          <a:stretch/>
        </p:blipFill>
        <p:spPr bwMode="auto">
          <a:xfrm>
            <a:off x="4800600" y="2752491"/>
            <a:ext cx="4347147" cy="36576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F540F1F0-DFD0-43E9-B762-BAD634239193}" type="slidenum">
              <a:rPr lang="en-US" smtClean="0"/>
              <a:t>8</a:t>
            </a:fld>
            <a:endParaRPr lang="en-US"/>
          </a:p>
        </p:txBody>
      </p:sp>
      <p:grpSp>
        <p:nvGrpSpPr>
          <p:cNvPr id="6" name="Group 5"/>
          <p:cNvGrpSpPr/>
          <p:nvPr/>
        </p:nvGrpSpPr>
        <p:grpSpPr>
          <a:xfrm>
            <a:off x="842841" y="4403368"/>
            <a:ext cx="3001705" cy="1952983"/>
            <a:chOff x="5174575" y="1358071"/>
            <a:chExt cx="3880240" cy="2181077"/>
          </a:xfrm>
        </p:grpSpPr>
        <p:sp>
          <p:nvSpPr>
            <p:cNvPr id="7" name="Oval 6"/>
            <p:cNvSpPr/>
            <p:nvPr/>
          </p:nvSpPr>
          <p:spPr>
            <a:xfrm>
              <a:off x="5807513" y="1893228"/>
              <a:ext cx="2840638" cy="1645920"/>
            </a:xfrm>
            <a:prstGeom prst="ellipse">
              <a:avLst/>
            </a:prstGeom>
            <a:noFill/>
            <a:ln>
              <a:solidFill>
                <a:srgbClr val="3030FF"/>
              </a:solidFill>
            </a:ln>
          </p:spPr>
          <p:txBody>
            <a:bodyPr wrap="square" rtlCol="0" anchor="ctr">
              <a:spAutoFit/>
            </a:bodyPr>
            <a:lstStyle/>
            <a:p>
              <a:pPr algn="ctr"/>
              <a:endParaRPr lang="en-US" sz="5400" dirty="0" smtClean="0">
                <a:latin typeface="Gill Sans MT" pitchFamily="34" charset="0"/>
              </a:endParaRPr>
            </a:p>
          </p:txBody>
        </p:sp>
        <p:sp>
          <p:nvSpPr>
            <p:cNvPr id="8" name="Oval 7"/>
            <p:cNvSpPr/>
            <p:nvPr/>
          </p:nvSpPr>
          <p:spPr>
            <a:xfrm>
              <a:off x="7397621" y="2141159"/>
              <a:ext cx="1231162" cy="1205287"/>
            </a:xfrm>
            <a:prstGeom prst="ellipse">
              <a:avLst/>
            </a:prstGeom>
            <a:noFill/>
            <a:ln w="76200">
              <a:solidFill>
                <a:srgbClr val="3030FF"/>
              </a:solidFill>
            </a:ln>
          </p:spPr>
          <p:txBody>
            <a:bodyPr wrap="square" rtlCol="0" anchor="ctr">
              <a:spAutoFit/>
            </a:bodyPr>
            <a:lstStyle/>
            <a:p>
              <a:pPr algn="ctr"/>
              <a:endParaRPr lang="en-US" sz="5400" dirty="0" smtClean="0">
                <a:latin typeface="Gill Sans MT" pitchFamily="34" charset="0"/>
              </a:endParaRPr>
            </a:p>
          </p:txBody>
        </p:sp>
        <p:cxnSp>
          <p:nvCxnSpPr>
            <p:cNvPr id="9" name="Straight Arrow Connector 8"/>
            <p:cNvCxnSpPr/>
            <p:nvPr/>
          </p:nvCxnSpPr>
          <p:spPr>
            <a:xfrm>
              <a:off x="6376302" y="1886915"/>
              <a:ext cx="56305" cy="73039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8070670" y="1937731"/>
              <a:ext cx="367112" cy="698154"/>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174575" y="1358071"/>
              <a:ext cx="1916871" cy="461665"/>
            </a:xfrm>
            <a:prstGeom prst="rect">
              <a:avLst/>
            </a:prstGeom>
            <a:noFill/>
          </p:spPr>
          <p:txBody>
            <a:bodyPr wrap="none" rtlCol="0">
              <a:spAutoFit/>
            </a:bodyPr>
            <a:lstStyle/>
            <a:p>
              <a:r>
                <a:rPr lang="en-US" sz="2400" dirty="0" smtClean="0">
                  <a:ea typeface="Verdana" panose="020B0604030504040204" pitchFamily="34" charset="0"/>
                  <a:cs typeface="Verdana" panose="020B0604030504040204" pitchFamily="34" charset="0"/>
                </a:rPr>
                <a:t>Reachable set</a:t>
              </a:r>
              <a:endParaRPr lang="en-US" sz="2400" dirty="0">
                <a:ea typeface="Verdana" panose="020B0604030504040204" pitchFamily="34" charset="0"/>
                <a:cs typeface="Verdana" panose="020B0604030504040204" pitchFamily="34" charset="0"/>
              </a:endParaRPr>
            </a:p>
          </p:txBody>
        </p:sp>
        <p:sp>
          <p:nvSpPr>
            <p:cNvPr id="12" name="TextBox 11"/>
            <p:cNvSpPr txBox="1"/>
            <p:nvPr/>
          </p:nvSpPr>
          <p:spPr>
            <a:xfrm>
              <a:off x="7652380" y="1476445"/>
              <a:ext cx="1402435" cy="461665"/>
            </a:xfrm>
            <a:prstGeom prst="rect">
              <a:avLst/>
            </a:prstGeom>
            <a:noFill/>
          </p:spPr>
          <p:txBody>
            <a:bodyPr wrap="none" rtlCol="0">
              <a:spAutoFit/>
            </a:bodyPr>
            <a:lstStyle/>
            <a:p>
              <a:r>
                <a:rPr lang="en-US" sz="2400" dirty="0" smtClean="0">
                  <a:ea typeface="Verdana" panose="020B0604030504040204" pitchFamily="34" charset="0"/>
                  <a:cs typeface="Verdana" panose="020B0604030504040204" pitchFamily="34" charset="0"/>
                </a:rPr>
                <a:t>Target set</a:t>
              </a:r>
              <a:endParaRPr lang="en-US" sz="2400" dirty="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40906450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Double-Obstacle HJ </a:t>
            </a:r>
            <a:r>
              <a:rPr lang="en-US" dirty="0" err="1" smtClean="0"/>
              <a:t>Variational</a:t>
            </a:r>
            <a:r>
              <a:rPr lang="en-US" dirty="0" smtClean="0"/>
              <a:t> Inequalities</a:t>
            </a:r>
            <a:r>
              <a:rPr lang="en-US" baseline="30000" dirty="0" smtClean="0"/>
              <a:t>[1]</a:t>
            </a:r>
            <a:r>
              <a:rPr lang="en-US" dirty="0" smtClean="0"/>
              <a:t> (VI)</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62500" lnSpcReduction="20000"/>
              </a:bodyPr>
              <a:lstStyle/>
              <a:p>
                <a:pPr marL="0" indent="0">
                  <a:buNone/>
                </a:pPr>
                <a:r>
                  <a:rPr lang="en-US" dirty="0" smtClean="0"/>
                  <a:t>Moving target set and obstacles</a:t>
                </a:r>
                <a:endParaRPr lang="en-US" baseline="30000" dirty="0" smtClean="0"/>
              </a:p>
              <a:p>
                <a:pPr marL="0" indent="0">
                  <a:buNone/>
                </a:pPr>
                <a:endParaRPr lang="en-US" i="1"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begChr m:val="{"/>
                              <m:endChr m:val="}"/>
                              <m:ctrlPr>
                                <a:rPr lang="en-US" b="0" i="1" smtClean="0">
                                  <a:latin typeface="Cambria Math" panose="02040503050406030204" pitchFamily="18" charset="0"/>
                                </a:rPr>
                              </m:ctrlPr>
                            </m:dPr>
                            <m:e>
                              <m:eqArr>
                                <m:eqArrPr>
                                  <m:ctrlPr>
                                    <a:rPr lang="en-US" i="1">
                                      <a:latin typeface="Cambria Math" panose="02040503050406030204" pitchFamily="18" charset="0"/>
                                    </a:rPr>
                                  </m:ctrlPr>
                                </m:eqArrPr>
                                <m:e>
                                  <m:func>
                                    <m:funcPr>
                                      <m:ctrlPr>
                                        <a:rPr lang="en-US" i="1">
                                          <a:latin typeface="Cambria Math" panose="02040503050406030204" pitchFamily="18" charset="0"/>
                                        </a:rPr>
                                      </m:ctrlPr>
                                    </m:funcPr>
                                    <m:fName>
                                      <m:r>
                                        <m:rPr>
                                          <m:sty m:val="p"/>
                                        </m:rPr>
                                        <a:rPr lang="en-US">
                                          <a:latin typeface="Cambria Math" panose="02040503050406030204" pitchFamily="18" charset="0"/>
                                        </a:rPr>
                                        <m:t>min</m:t>
                                      </m:r>
                                    </m:fName>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a:rPr>
                                                <m:t>𝜕</m:t>
                                              </m:r>
                                              <m:r>
                                                <m:rPr>
                                                  <m:sty m:val="p"/>
                                                </m:rPr>
                                                <a:rPr lang="en-US">
                                                  <a:latin typeface="Cambria Math"/>
                                                </a:rPr>
                                                <m:t>Φ</m:t>
                                              </m:r>
                                            </m:num>
                                            <m:den>
                                              <m:r>
                                                <a:rPr lang="en-US" i="1">
                                                  <a:latin typeface="Cambria Math"/>
                                                </a:rPr>
                                                <m:t>𝜕</m:t>
                                              </m:r>
                                              <m:r>
                                                <a:rPr lang="en-US" i="1">
                                                  <a:latin typeface="Cambria Math"/>
                                                </a:rPr>
                                                <m:t>𝑡</m:t>
                                              </m:r>
                                            </m:den>
                                          </m:f>
                                          <m:r>
                                            <a:rPr lang="en-US">
                                              <a:latin typeface="Cambria Math"/>
                                            </a:rPr>
                                            <m:t>+</m:t>
                                          </m:r>
                                          <m:r>
                                            <a:rPr lang="en-US" i="1">
                                              <a:latin typeface="Cambria Math"/>
                                            </a:rPr>
                                            <m:t>𝐻</m:t>
                                          </m:r>
                                          <m:d>
                                            <m:dPr>
                                              <m:ctrlPr>
                                                <a:rPr lang="en-US" i="1">
                                                  <a:latin typeface="Cambria Math" panose="02040503050406030204" pitchFamily="18" charset="0"/>
                                                </a:rPr>
                                              </m:ctrlPr>
                                            </m:dPr>
                                            <m:e>
                                              <m:r>
                                                <a:rPr lang="en-US" i="1">
                                                  <a:latin typeface="Cambria Math"/>
                                                </a:rPr>
                                                <m:t>𝑥</m:t>
                                              </m:r>
                                              <m:r>
                                                <a:rPr lang="en-US" i="1">
                                                  <a:latin typeface="Cambria Math"/>
                                                </a:rPr>
                                                <m:t>,</m:t>
                                              </m:r>
                                              <m:r>
                                                <a:rPr lang="en-US">
                                                  <a:latin typeface="Cambria Math"/>
                                                </a:rPr>
                                                <m:t>𝛻</m:t>
                                              </m:r>
                                              <m:r>
                                                <m:rPr>
                                                  <m:sty m:val="p"/>
                                                </m:rPr>
                                                <a:rPr lang="en-US">
                                                  <a:latin typeface="Cambria Math"/>
                                                </a:rPr>
                                                <m:t>Φ</m:t>
                                              </m:r>
                                              <m:r>
                                                <a:rPr lang="en-US" i="1">
                                                  <a:latin typeface="Cambria Math"/>
                                                </a:rPr>
                                                <m:t> </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a:rPr>
                                                <m:t>𝜙</m:t>
                                              </m:r>
                                            </m:e>
                                            <m:sub>
                                              <m:r>
                                                <a:rPr lang="en-US" i="1">
                                                  <a:latin typeface="Cambria Math"/>
                                                </a:rPr>
                                                <m:t>𝒯</m:t>
                                              </m:r>
                                            </m:sub>
                                          </m:sSub>
                                          <m:d>
                                            <m:dPr>
                                              <m:ctrlPr>
                                                <a:rPr lang="en-US" i="1">
                                                  <a:latin typeface="Cambria Math" panose="02040503050406030204" pitchFamily="18" charset="0"/>
                                                </a:rPr>
                                              </m:ctrlPr>
                                            </m:dPr>
                                            <m:e>
                                              <m:r>
                                                <a:rPr lang="en-US" i="1">
                                                  <a:latin typeface="Cambria Math"/>
                                                </a:rPr>
                                                <m:t>𝑥</m:t>
                                              </m:r>
                                              <m:r>
                                                <a:rPr lang="en-US" i="1">
                                                  <a:latin typeface="Cambria Math" panose="02040503050406030204" pitchFamily="18" charset="0"/>
                                                </a:rPr>
                                                <m:t>,</m:t>
                                              </m:r>
                                              <m:r>
                                                <a:rPr lang="en-US" i="1">
                                                  <a:latin typeface="Cambria Math" panose="02040503050406030204" pitchFamily="18" charset="0"/>
                                                </a:rPr>
                                                <m:t>𝑡</m:t>
                                              </m:r>
                                            </m:e>
                                          </m:d>
                                          <m:r>
                                            <a:rPr lang="en-US" i="1">
                                              <a:latin typeface="Cambria Math" panose="02040503050406030204" pitchFamily="18" charset="0"/>
                                            </a:rPr>
                                            <m:t>−</m:t>
                                          </m:r>
                                          <m:r>
                                            <m:rPr>
                                              <m:sty m:val="p"/>
                                            </m:rPr>
                                            <a:rPr lang="en-US">
                                              <a:latin typeface="Cambria Math" panose="02040503050406030204" pitchFamily="18" charset="0"/>
                                            </a:rPr>
                                            <m:t>Φ</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𝑡</m:t>
                                              </m:r>
                                            </m:e>
                                          </m:d>
                                        </m:e>
                                      </m:d>
                                    </m:e>
                                  </m:func>
                                  <m:r>
                                    <a:rPr lang="en-US" b="0" i="1" smtClean="0">
                                      <a:latin typeface="Cambria Math" panose="02040503050406030204" pitchFamily="18" charset="0"/>
                                    </a:rPr>
                                    <m:t>,</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𝒞</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r>
                                    <m:rPr>
                                      <m:sty m:val="p"/>
                                    </m:rPr>
                                    <a:rPr lang="en-US" b="0" i="0" smtClean="0">
                                      <a:latin typeface="Cambria Math" panose="02040503050406030204" pitchFamily="18" charset="0"/>
                                    </a:rPr>
                                    <m:t>Φ</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e>
                                  </m:d>
                                </m:e>
                              </m:eqArr>
                            </m:e>
                          </m:d>
                        </m:e>
                      </m:func>
                      <m:r>
                        <a:rPr lang="en-US" i="1">
                          <a:latin typeface="Cambria Math"/>
                        </a:rPr>
                        <m:t>=0</m:t>
                      </m:r>
                      <m:r>
                        <a:rPr lang="en-US" i="1">
                          <a:latin typeface="Cambria Math" panose="02040503050406030204" pitchFamily="18" charset="0"/>
                        </a:rPr>
                        <m:t>, </m:t>
                      </m:r>
                      <m:r>
                        <a:rPr lang="en-US" i="1">
                          <a:latin typeface="Cambria Math" panose="02040503050406030204" pitchFamily="18" charset="0"/>
                        </a:rPr>
                        <m:t>𝑡</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𝑇</m:t>
                          </m:r>
                          <m:r>
                            <a:rPr lang="en-US" i="1">
                              <a:latin typeface="Cambria Math" panose="02040503050406030204" pitchFamily="18" charset="0"/>
                            </a:rPr>
                            <m:t>,0</m:t>
                          </m:r>
                        </m:e>
                      </m:d>
                    </m:oMath>
                  </m:oMathPara>
                </a14:m>
                <a:endParaRPr lang="en-US" i="1" dirty="0">
                  <a:latin typeface="Cambria Math"/>
                </a:endParaRPr>
              </a:p>
              <a:p>
                <a:pPr marL="0" indent="0">
                  <a:buNone/>
                </a:pPr>
                <a:endParaRPr lang="en-US" dirty="0" smtClean="0">
                  <a:latin typeface="Cambria Math"/>
                </a:endParaRP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a:rPr>
                        <m:t>Φ</m:t>
                      </m:r>
                      <m:d>
                        <m:dPr>
                          <m:ctrlPr>
                            <a:rPr lang="en-US" i="1">
                              <a:latin typeface="Cambria Math" panose="02040503050406030204" pitchFamily="18" charset="0"/>
                            </a:rPr>
                          </m:ctrlPr>
                        </m:dPr>
                        <m:e>
                          <m:r>
                            <a:rPr lang="en-US" i="1">
                              <a:latin typeface="Cambria Math"/>
                            </a:rPr>
                            <m:t>𝑥</m:t>
                          </m:r>
                          <m:r>
                            <a:rPr lang="en-US" i="1">
                              <a:latin typeface="Cambria Math"/>
                            </a:rPr>
                            <m:t>,0</m:t>
                          </m:r>
                        </m:e>
                      </m:d>
                      <m:r>
                        <a:rPr lang="en-US" i="1">
                          <a:latin typeface="Cambria Math"/>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𝜙</m:t>
                                  </m:r>
                                </m:e>
                                <m:sub>
                                  <m:r>
                                    <a:rPr lang="en-US" i="1">
                                      <a:latin typeface="Cambria Math"/>
                                    </a:rPr>
                                    <m:t>𝒯</m:t>
                                  </m:r>
                                </m:sub>
                              </m:sSub>
                              <m:d>
                                <m:dPr>
                                  <m:ctrlPr>
                                    <a:rPr lang="en-US" i="1">
                                      <a:latin typeface="Cambria Math" panose="02040503050406030204" pitchFamily="18" charset="0"/>
                                    </a:rPr>
                                  </m:ctrlPr>
                                </m:dPr>
                                <m:e>
                                  <m:r>
                                    <a:rPr lang="en-US" i="1">
                                      <a:latin typeface="Cambria Math"/>
                                    </a:rPr>
                                    <m:t>𝑥</m:t>
                                  </m:r>
                                  <m:r>
                                    <a:rPr lang="en-US" b="0" i="1" smtClean="0">
                                      <a:latin typeface="Cambria Math" panose="02040503050406030204" pitchFamily="18" charset="0"/>
                                    </a:rPr>
                                    <m:t>,0</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𝜙</m:t>
                                  </m:r>
                                </m:e>
                                <m:sub>
                                  <m:r>
                                    <a:rPr lang="en-US" i="1">
                                      <a:latin typeface="Cambria Math" panose="02040503050406030204" pitchFamily="18" charset="0"/>
                                    </a:rPr>
                                    <m:t>𝒞</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,0</m:t>
                                  </m:r>
                                </m:e>
                              </m:d>
                            </m:e>
                          </m:d>
                        </m:e>
                      </m:func>
                    </m:oMath>
                  </m:oMathPara>
                </a14:m>
                <a:endParaRPr lang="en-US" dirty="0" smtClean="0"/>
              </a:p>
              <a:p>
                <a:endParaRPr lang="en-US" dirty="0" smtClean="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𝒞</m:t>
                        </m:r>
                      </m:sub>
                    </m:sSub>
                  </m:oMath>
                </a14:m>
                <a:r>
                  <a:rPr lang="en-US" dirty="0" smtClean="0"/>
                  <a:t>: allowed set of states (complement of forbidden states or obstacles)</a:t>
                </a:r>
              </a:p>
              <a:p>
                <a:r>
                  <a:rPr lang="en-US" dirty="0" smtClean="0"/>
                  <a:t>For static sets, simply drop time-dependence 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𝒯</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𝒞</m:t>
                        </m:r>
                      </m:sub>
                    </m:sSub>
                  </m:oMath>
                </a14:m>
                <a:endParaRPr lang="en-US" dirty="0" smtClean="0"/>
              </a:p>
              <a:p>
                <a:r>
                  <a:rPr lang="en-US" dirty="0" smtClean="0">
                    <a:solidFill>
                      <a:schemeClr val="bg1"/>
                    </a:solidFill>
                  </a:rPr>
                  <a:t>Restricts </a:t>
                </a:r>
                <a14:m>
                  <m:oMath xmlns:m="http://schemas.openxmlformats.org/officeDocument/2006/math">
                    <m:r>
                      <m:rPr>
                        <m:sty m:val="p"/>
                      </m:rPr>
                      <a:rPr lang="en-US">
                        <a:solidFill>
                          <a:schemeClr val="bg1"/>
                        </a:solidFill>
                        <a:latin typeface="Cambria Math" panose="02040503050406030204" pitchFamily="18" charset="0"/>
                      </a:rPr>
                      <m:t>Φ</m:t>
                    </m:r>
                  </m:oMath>
                </a14:m>
                <a:r>
                  <a:rPr lang="en-US" dirty="0">
                    <a:solidFill>
                      <a:schemeClr val="bg1"/>
                    </a:solidFill>
                  </a:rPr>
                  <a:t> to always be at most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𝜙</m:t>
                        </m:r>
                      </m:e>
                      <m:sub>
                        <m:r>
                          <a:rPr lang="en-US" i="1">
                            <a:solidFill>
                              <a:schemeClr val="bg1"/>
                            </a:solidFill>
                            <a:latin typeface="Cambria Math" panose="02040503050406030204" pitchFamily="18" charset="0"/>
                          </a:rPr>
                          <m:t>𝒯</m:t>
                        </m:r>
                      </m:sub>
                    </m:sSub>
                  </m:oMath>
                </a14:m>
                <a:r>
                  <a:rPr lang="en-US" dirty="0">
                    <a:solidFill>
                      <a:schemeClr val="bg1"/>
                    </a:solidFill>
                  </a:rPr>
                  <a:t> everywhere</a:t>
                </a:r>
              </a:p>
              <a:p>
                <a:pPr lvl="1"/>
                <a:r>
                  <a:rPr lang="en-US" dirty="0" smtClean="0">
                    <a:solidFill>
                      <a:schemeClr val="bg1"/>
                    </a:solidFill>
                  </a:rPr>
                  <a:t>The target </a:t>
                </a:r>
                <a:r>
                  <a:rPr lang="en-US" dirty="0">
                    <a:solidFill>
                      <a:schemeClr val="bg1"/>
                    </a:solidFill>
                  </a:rPr>
                  <a:t>set is always part of the reachable set</a:t>
                </a:r>
              </a:p>
              <a:p>
                <a:r>
                  <a:rPr lang="en-US" dirty="0">
                    <a:solidFill>
                      <a:schemeClr val="bg1"/>
                    </a:solidFill>
                  </a:rPr>
                  <a:t>Restricts </a:t>
                </a:r>
                <a14:m>
                  <m:oMath xmlns:m="http://schemas.openxmlformats.org/officeDocument/2006/math">
                    <m:r>
                      <m:rPr>
                        <m:sty m:val="p"/>
                      </m:rPr>
                      <a:rPr lang="en-US">
                        <a:solidFill>
                          <a:schemeClr val="bg1"/>
                        </a:solidFill>
                        <a:latin typeface="Cambria Math" panose="02040503050406030204" pitchFamily="18" charset="0"/>
                      </a:rPr>
                      <m:t>Φ</m:t>
                    </m:r>
                  </m:oMath>
                </a14:m>
                <a:r>
                  <a:rPr lang="en-US" dirty="0">
                    <a:solidFill>
                      <a:schemeClr val="bg1"/>
                    </a:solidFill>
                  </a:rPr>
                  <a:t> to always be </a:t>
                </a:r>
                <a:r>
                  <a:rPr lang="en-US" dirty="0" smtClean="0">
                    <a:solidFill>
                      <a:schemeClr val="bg1"/>
                    </a:solidFill>
                  </a:rPr>
                  <a:t>at least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𝜙</m:t>
                        </m:r>
                      </m:e>
                      <m:sub>
                        <m:r>
                          <a:rPr lang="en-US" b="0" i="1" smtClean="0">
                            <a:solidFill>
                              <a:schemeClr val="bg1"/>
                            </a:solidFill>
                            <a:latin typeface="Cambria Math" panose="02040503050406030204" pitchFamily="18" charset="0"/>
                          </a:rPr>
                          <m:t>𝒞</m:t>
                        </m:r>
                      </m:sub>
                    </m:sSub>
                  </m:oMath>
                </a14:m>
                <a:r>
                  <a:rPr lang="en-US" dirty="0">
                    <a:solidFill>
                      <a:schemeClr val="bg1"/>
                    </a:solidFill>
                  </a:rPr>
                  <a:t> everywhere</a:t>
                </a:r>
              </a:p>
              <a:p>
                <a:pPr lvl="1"/>
                <a:r>
                  <a:rPr lang="en-US" dirty="0" smtClean="0">
                    <a:solidFill>
                      <a:schemeClr val="bg1"/>
                    </a:solidFill>
                  </a:rPr>
                  <a:t>The reachable set must be inside the allowed set of states</a:t>
                </a:r>
              </a:p>
              <a:p>
                <a:r>
                  <a:rPr lang="en-US" dirty="0" smtClean="0">
                    <a:solidFill>
                      <a:schemeClr val="bg1"/>
                    </a:solidFill>
                  </a:rPr>
                  <a:t>No state augmentation</a:t>
                </a:r>
                <a:endParaRPr lang="en-US" dirty="0">
                  <a:solidFill>
                    <a:schemeClr val="bg1"/>
                  </a:solidFill>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618" t="-2241" b="-2381"/>
                </a:stretch>
              </a:blipFill>
            </p:spPr>
            <p:txBody>
              <a:bodyPr/>
              <a:lstStyle/>
              <a:p>
                <a:r>
                  <a:rPr lang="en-US">
                    <a:noFill/>
                  </a:rPr>
                  <a:t> </a:t>
                </a:r>
              </a:p>
            </p:txBody>
          </p:sp>
        </mc:Fallback>
      </mc:AlternateContent>
      <p:sp>
        <p:nvSpPr>
          <p:cNvPr id="4" name="TextBox 3"/>
          <p:cNvSpPr txBox="1"/>
          <p:nvPr/>
        </p:nvSpPr>
        <p:spPr>
          <a:xfrm>
            <a:off x="628650" y="5732474"/>
            <a:ext cx="8013545" cy="738664"/>
          </a:xfrm>
          <a:prstGeom prst="rect">
            <a:avLst/>
          </a:prstGeom>
          <a:noFill/>
        </p:spPr>
        <p:txBody>
          <a:bodyPr wrap="square" rtlCol="0">
            <a:spAutoFit/>
          </a:bodyPr>
          <a:lstStyle/>
          <a:p>
            <a:r>
              <a:rPr lang="en-US" sz="1400" dirty="0" smtClean="0"/>
              <a:t>[1] </a:t>
            </a:r>
            <a:r>
              <a:rPr lang="en-US" sz="1400" dirty="0"/>
              <a:t>J. F. </a:t>
            </a:r>
            <a:r>
              <a:rPr lang="en-US" sz="1400" dirty="0" err="1"/>
              <a:t>Fisac</a:t>
            </a:r>
            <a:r>
              <a:rPr lang="en-US" sz="1400" dirty="0"/>
              <a:t>, M. Chen, C. J. Tomlin, S. </a:t>
            </a:r>
            <a:r>
              <a:rPr lang="en-US" sz="1400" dirty="0" err="1"/>
              <a:t>Sastry</a:t>
            </a:r>
            <a:r>
              <a:rPr lang="en-US" sz="1400" dirty="0"/>
              <a:t>. (October 2014) Reach-Avoid Problems with Time-Varying Dynamics, Targets and Constraints. 18th International Conference on Hybrid Systems: Computation and Control, 2015</a:t>
            </a:r>
            <a:r>
              <a:rPr lang="en-US" sz="1400" dirty="0" smtClean="0"/>
              <a:t>. </a:t>
            </a:r>
            <a:endParaRPr lang="en-US" sz="1400" dirty="0"/>
          </a:p>
        </p:txBody>
      </p:sp>
    </p:spTree>
    <p:extLst>
      <p:ext uri="{BB962C8B-B14F-4D97-AF65-F5344CB8AC3E}">
        <p14:creationId xmlns:p14="http://schemas.microsoft.com/office/powerpoint/2010/main" val="135376757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2718</TotalTime>
  <Words>1964</Words>
  <Application>Microsoft Office PowerPoint</Application>
  <PresentationFormat>On-screen Show (4:3)</PresentationFormat>
  <Paragraphs>286</Paragraphs>
  <Slides>26</Slides>
  <Notes>25</Notes>
  <HiddenSlides>0</HiddenSlides>
  <MMClips>11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Cambria Math</vt:lpstr>
      <vt:lpstr>Gill Sans MT</vt:lpstr>
      <vt:lpstr>Verdana</vt:lpstr>
      <vt:lpstr>Office Theme</vt:lpstr>
      <vt:lpstr>Safe Sequential Path Planning of Multi-Vehicle Systems</vt:lpstr>
      <vt:lpstr>Motivation</vt:lpstr>
      <vt:lpstr>Motivation</vt:lpstr>
      <vt:lpstr>Motivation</vt:lpstr>
      <vt:lpstr>Outline</vt:lpstr>
      <vt:lpstr>Reachability Analysis</vt:lpstr>
      <vt:lpstr>Reachability Analysis</vt:lpstr>
      <vt:lpstr>Hamilton-Jacobi Formulation</vt:lpstr>
      <vt:lpstr>Double-Obstacle HJ Variational Inequalities[1] (VI)</vt:lpstr>
      <vt:lpstr>Double-Obstacle HJ Variational Inequalities[1] (VI)</vt:lpstr>
      <vt:lpstr>Numerical Implementation</vt:lpstr>
      <vt:lpstr>Numerical Implementation</vt:lpstr>
      <vt:lpstr>Outline</vt:lpstr>
      <vt:lpstr>Sequential Path Planning</vt:lpstr>
      <vt:lpstr>Sequential Path Planning</vt:lpstr>
      <vt:lpstr>Approximate Solution</vt:lpstr>
      <vt:lpstr>Two-Vehicle Example</vt:lpstr>
      <vt:lpstr>Two-Vehicle Example</vt:lpstr>
      <vt:lpstr>Results</vt:lpstr>
      <vt:lpstr>Results</vt:lpstr>
      <vt:lpstr>Four-Vehicle Example</vt:lpstr>
      <vt:lpstr>Trajectories</vt:lpstr>
      <vt:lpstr>Reachable Set Time Evolution</vt:lpstr>
      <vt:lpstr>Reach-Avoid Set Time Evolution</vt:lpstr>
      <vt:lpstr>Reach-Avoid Set Time Evolution</vt:lpstr>
      <vt:lpstr>Questions/comments?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Double-Obstacle HJI Variational Inequality</dc:title>
  <dc:creator>mo mo</dc:creator>
  <cp:lastModifiedBy>mo mo</cp:lastModifiedBy>
  <cp:revision>112</cp:revision>
  <dcterms:created xsi:type="dcterms:W3CDTF">2014-11-24T01:35:40Z</dcterms:created>
  <dcterms:modified xsi:type="dcterms:W3CDTF">2015-07-17T11:43:31Z</dcterms:modified>
</cp:coreProperties>
</file>